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56" r:id="rId2"/>
    <p:sldId id="257" r:id="rId3"/>
    <p:sldId id="352" r:id="rId4"/>
    <p:sldId id="386" r:id="rId5"/>
    <p:sldId id="387" r:id="rId6"/>
    <p:sldId id="388" r:id="rId7"/>
    <p:sldId id="367" r:id="rId8"/>
    <p:sldId id="389" r:id="rId9"/>
    <p:sldId id="368" r:id="rId10"/>
    <p:sldId id="390" r:id="rId11"/>
    <p:sldId id="376" r:id="rId12"/>
    <p:sldId id="377" r:id="rId13"/>
    <p:sldId id="378" r:id="rId14"/>
    <p:sldId id="379" r:id="rId15"/>
    <p:sldId id="380" r:id="rId16"/>
    <p:sldId id="315" r:id="rId17"/>
    <p:sldId id="332" r:id="rId18"/>
    <p:sldId id="333" r:id="rId19"/>
    <p:sldId id="381" r:id="rId20"/>
    <p:sldId id="382" r:id="rId21"/>
    <p:sldId id="383" r:id="rId22"/>
    <p:sldId id="384" r:id="rId23"/>
    <p:sldId id="385" r:id="rId24"/>
    <p:sldId id="375" r:id="rId25"/>
    <p:sldId id="273" r:id="rId26"/>
    <p:sldId id="338" r:id="rId27"/>
    <p:sldId id="340" r:id="rId28"/>
    <p:sldId id="284" r:id="rId29"/>
    <p:sldId id="274" r:id="rId30"/>
    <p:sldId id="275" r:id="rId31"/>
    <p:sldId id="289" r:id="rId32"/>
    <p:sldId id="285"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5"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122" autoAdjust="0"/>
    <p:restoredTop sz="55059" autoAdjust="0"/>
  </p:normalViewPr>
  <p:slideViewPr>
    <p:cSldViewPr snapToGrid="0" snapToObjects="1">
      <p:cViewPr varScale="1">
        <p:scale>
          <a:sx n="63" d="100"/>
          <a:sy n="63" d="100"/>
        </p:scale>
        <p:origin x="208" y="320"/>
      </p:cViewPr>
      <p:guideLst>
        <p:guide orient="horz" pos="2160"/>
        <p:guide pos="3840"/>
      </p:guideLst>
    </p:cSldViewPr>
  </p:slideViewPr>
  <p:notesTextViewPr>
    <p:cViewPr>
      <p:scale>
        <a:sx n="150" d="100"/>
        <a:sy n="150"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7/15/22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النص الكتابي: </a:t>
            </a:r>
            <a:r>
              <a:rPr lang="ar-LB" dirty="0"/>
              <a:t>متى ١: ١٨ - ٢٤       لوقا ١: ٢٦ - ٣٨</a:t>
            </a:r>
          </a:p>
          <a:p>
            <a:pPr algn="r"/>
            <a:endParaRPr lang="ar-LB" dirty="0"/>
          </a:p>
          <a:p>
            <a:pPr algn="r"/>
            <a:r>
              <a:rPr lang="ar-LB" b="1" dirty="0"/>
              <a:t>الفكرة الرئيسية؛ </a:t>
            </a:r>
            <a:r>
              <a:rPr lang="ar-LB" b="0" dirty="0"/>
              <a:t>أن يدرك الولد أن يسوع المسيح هو إبن الله المزمع أن يأتي إلى ارضنا، وي تشوق لملكات يسوع المسيح، و يصمم أن ينمي علاقته مع الله من خلال الخلوة اليومية. </a:t>
            </a:r>
            <a:endParaRPr lang="en-US" b="0"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المقدِّمة</a:t>
            </a:r>
          </a:p>
          <a:p>
            <a:pPr algn="r"/>
            <a:r>
              <a:rPr lang="ar-LB" dirty="0"/>
              <a:t>كان هناك فتاة اسمها مريم مخطوبة لرجل اسمه يوسف.</a:t>
            </a:r>
          </a:p>
          <a:p>
            <a:pPr algn="r"/>
            <a:endParaRPr lang="ar-LB" dirty="0"/>
          </a:p>
          <a:p>
            <a:pPr algn="r"/>
            <a:r>
              <a:rPr lang="ar-LB" b="1" dirty="0"/>
              <a:t>ظهور الملاك لمريم</a:t>
            </a:r>
          </a:p>
          <a:p>
            <a:pPr algn="r"/>
            <a:r>
              <a:rPr lang="ar-LB" dirty="0"/>
              <a:t>وفي أحد الأيام ظَهَرَ الملاك جبرائيل لمريم في منزلها وألقى التحيَّة عليها. وقال لها: “السلام لك يا مريم المملوءة نعمة، الرب معك، مباركة أنتِ في النساء.”</a:t>
            </a:r>
          </a:p>
          <a:p>
            <a:pPr algn="r"/>
            <a:r>
              <a:rPr lang="ar-LB" dirty="0"/>
              <a:t>فلما رأت مريم الملاك اضطربت وخافت كثيرًا.</a:t>
            </a:r>
          </a:p>
          <a:p>
            <a:pPr algn="r"/>
            <a:endParaRPr lang="ar-LB" dirty="0"/>
          </a:p>
          <a:p>
            <a:pPr algn="r"/>
            <a:r>
              <a:rPr lang="ar-LB" b="1" dirty="0"/>
              <a:t>حوار بين مريم والملاك</a:t>
            </a:r>
          </a:p>
          <a:p>
            <a:pPr algn="r"/>
            <a:r>
              <a:rPr lang="ar-LB" dirty="0"/>
              <a:t>فقال لها الملاك: “لا تخافي يا مريم فقد نلتِ نعمة من الله، ها أنت ستحبلين وتلدين ابنًا وتُسمِّينه يسوع،</a:t>
            </a:r>
          </a:p>
          <a:p>
            <a:pPr algn="r"/>
            <a:r>
              <a:rPr lang="ar-LB" dirty="0"/>
              <a:t>                   هذا سيكون عظيمًا وابن الله العليِّ يُدعى.”</a:t>
            </a:r>
          </a:p>
          <a:p>
            <a:pPr algn="r"/>
            <a:r>
              <a:rPr lang="ar-LB" dirty="0"/>
              <a:t>فقالت مريم للملاك: “كيف يكون هذا وأنا لم أتزوَّج؟”</a:t>
            </a:r>
          </a:p>
          <a:p>
            <a:pPr algn="r"/>
            <a:r>
              <a:rPr lang="ar-LB" dirty="0"/>
              <a:t>أجابها الملاك: “الروح القدس يحلُّ عليكِ وقوَّة العلي تظلِّلكِ ولذلك يكون الطفل الذي ستلدِينه ابن الله.</a:t>
            </a:r>
          </a:p>
          <a:p>
            <a:pPr algn="r"/>
            <a:r>
              <a:rPr lang="ar-LB" dirty="0"/>
              <a:t>                 واعلمي أن أليصابات قريبتك هي أيضًا حُبلى بابن في شيخوختها، لأنَّه ليس شيء غير</a:t>
            </a:r>
          </a:p>
          <a:p>
            <a:pPr algn="r"/>
            <a:r>
              <a:rPr lang="ar-LB" dirty="0"/>
              <a:t>                  ممكن عند الله.”</a:t>
            </a:r>
          </a:p>
          <a:p>
            <a:pPr algn="r"/>
            <a:r>
              <a:rPr lang="ar-LB" dirty="0"/>
              <a:t>فقالت مريم: “هوذا أنا خادمة الرب، وسأفعل كل ما يطلبه مني.”</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26</a:t>
            </a:fld>
            <a:endParaRPr lang="en-LB"/>
          </a:p>
        </p:txBody>
      </p:sp>
    </p:spTree>
    <p:extLst>
      <p:ext uri="{BB962C8B-B14F-4D97-AF65-F5344CB8AC3E}">
        <p14:creationId xmlns:p14="http://schemas.microsoft.com/office/powerpoint/2010/main" val="6082194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ظهور الملاك ليوسف</a:t>
            </a:r>
          </a:p>
          <a:p>
            <a:pPr algn="r"/>
            <a:r>
              <a:rPr lang="ar-LB" dirty="0"/>
              <a:t>كذلك ظهر ملاك الرب في حلم لخطيبها يوسف وقال له:</a:t>
            </a:r>
          </a:p>
          <a:p>
            <a:pPr algn="r"/>
            <a:r>
              <a:rPr lang="ar-LB" dirty="0"/>
              <a:t>“لا تخف أن تأخذ مريم امرأة لك، لأنَّ مريم حامل من الروح القدس، وستلد ابنًا وتسمّيه يسوع! ويسوع هذا يكون ملكًا عظيمًا جدًّا ويخلِّص شعبه من خطاياهم.” فاستيقظ يوسف من نومه، وذهب وأخذ مريم زوجة له.</a:t>
            </a:r>
          </a:p>
          <a:p>
            <a:pPr algn="r"/>
            <a:endParaRPr lang="ar-LB" dirty="0"/>
          </a:p>
          <a:p>
            <a:pPr algn="r"/>
            <a:r>
              <a:rPr lang="ar-LB" b="1" dirty="0"/>
              <a:t>النهاية</a:t>
            </a:r>
          </a:p>
          <a:p>
            <a:pPr algn="r"/>
            <a:r>
              <a:rPr lang="ar-LB" dirty="0"/>
              <a:t>هكذا بشَّر الملاك كلاًّ من مريم ويوسف عن مجيء المخلَّص. </a:t>
            </a:r>
          </a:p>
          <a:p>
            <a:pPr algn="r"/>
            <a:r>
              <a:rPr lang="ar-LB" dirty="0"/>
              <a:t>المسيح هو ابن الله المتجسّد، أتى إلى العالم ليخلِّصنا من الخطيَّة. فهل أنت مستعد لملاقاة يسوع؟؟</a:t>
            </a:r>
          </a:p>
          <a:p>
            <a:pPr algn="r"/>
            <a:r>
              <a:rPr lang="ar-LB" dirty="0"/>
              <a:t>هل تريد أن تتخّذ قرارًا اليوم بأن تنمّي علاقتك به؟ دعونا نصلي.</a:t>
            </a:r>
          </a:p>
          <a:p>
            <a:pPr algn="r"/>
            <a:endParaRPr lang="ar-LB" dirty="0"/>
          </a:p>
          <a:p>
            <a:pPr algn="r"/>
            <a:r>
              <a:rPr lang="ar-LB" b="1" dirty="0"/>
              <a:t>صلاة: “يا رب يسوع أشكرك لأنك اخترت أن تأتِي إلى الأرض لتخلِّصنِي من الخطيَّة. ساعدني كي أقترب منك وأتعرَّف إليك أكثر من خلال كلمتك. باسم يسوع. أمين.”</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27414595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المواد المطلوبة:  </a:t>
            </a:r>
            <a:r>
              <a:rPr lang="ar-LB" dirty="0"/>
              <a:t>مغناطيس إيجابي عدد ٢- مغناطيس سلبي عدد ٢- رفّ خشب.</a:t>
            </a:r>
          </a:p>
          <a:p>
            <a:pPr algn="r"/>
            <a:endParaRPr lang="ar-LB" dirty="0"/>
          </a:p>
          <a:p>
            <a:pPr algn="r"/>
            <a:r>
              <a:rPr lang="ar-LB" b="1" dirty="0"/>
              <a:t>طريقة التَّقديم</a:t>
            </a:r>
          </a:p>
          <a:p>
            <a:pPr algn="r"/>
            <a:r>
              <a:rPr lang="ar-LB" b="0" dirty="0"/>
              <a:t>في البدء خلق الله آدم. خلقه على صورته ومثاله. وكانت علاقة الإنسان بالله قويَّة، إذ كان آدم قريبًا من </a:t>
            </a:r>
          </a:p>
          <a:p>
            <a:pPr algn="r"/>
            <a:r>
              <a:rPr lang="ar-LB" b="0" dirty="0"/>
              <a:t>الله (يفكِّر، ويعمل، ويشعر…) كعلاقة المغناطيس السلبي بالمغناطيس الإيجابي أو الإيجابي بالسلبي</a:t>
            </a:r>
          </a:p>
          <a:p>
            <a:pPr algn="r"/>
            <a:r>
              <a:rPr lang="ar-LB" b="0" dirty="0"/>
              <a:t> (قم بتقريب المغناطيسين بعضهما باتِّجاه بعض ليلتصقا معًا). هكذا خلق اللّه اﻹنسان بدون خطيَّة ليكون في علاقة معه ولا يفصل بينهما شيء.</a:t>
            </a:r>
          </a:p>
          <a:p>
            <a:pPr algn="r"/>
            <a:endParaRPr lang="ar-LB" b="0" dirty="0"/>
          </a:p>
          <a:p>
            <a:pPr algn="r"/>
            <a:r>
              <a:rPr lang="ar-LB" b="0" dirty="0"/>
              <a:t>ولكنَّ الإنسان عصى كلمة الله وانفصل عن الله، كما علاقة المغناطيس السلبي مع السلبي أو الإيجابي مع الإيجابي (قرِّب المغناطيسين بعضهما باتِّجاه بعضهم البعض ليبتعد السلبي عن السلبي أو الإيجابي عن </a:t>
            </a:r>
          </a:p>
          <a:p>
            <a:pPr algn="r"/>
            <a:r>
              <a:rPr lang="ar-LB" b="0" dirty="0"/>
              <a:t>الإيجابي). </a:t>
            </a:r>
          </a:p>
          <a:p>
            <a:pPr algn="r"/>
            <a:r>
              <a:rPr lang="ar-LB" b="0" dirty="0"/>
              <a:t>اشرح أنّ نتيجة الخطيَّة هي السقوط والموت والابتعاد عن الله.</a:t>
            </a:r>
          </a:p>
          <a:p>
            <a:pPr algn="r"/>
            <a:endParaRPr lang="ar-LB" b="0" dirty="0"/>
          </a:p>
          <a:p>
            <a:pPr algn="r"/>
            <a:r>
              <a:rPr lang="ar-LB" b="0" dirty="0"/>
              <a:t>فبسبب الخطيَّة انفصل الإنسان عن الله. لذلك كان لا بدَّ أن يُرسل الله ابنه يسوع إلى العالم، ليدفع ثمن خطايانا ويُعيد علاقته بنا.</a:t>
            </a:r>
          </a:p>
          <a:p>
            <a:pPr algn="r"/>
            <a:endParaRPr lang="en-US" b="0" dirty="0"/>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6327061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قدِّم الآية </a:t>
            </a:r>
          </a:p>
          <a:p>
            <a:pPr marL="0" algn="r" defTabSz="914400" rtl="1" eaLnBrk="1" latinLnBrk="0" hangingPunct="1"/>
            <a:r>
              <a:rPr lang="ar-LB" dirty="0"/>
              <a:t>اطرح الأسئلة التالية على الأولاد واسمع الإجابات: </a:t>
            </a:r>
          </a:p>
          <a:p>
            <a:pPr marL="0" algn="r" defTabSz="914400" rtl="1" eaLnBrk="1" latinLnBrk="0" hangingPunct="1"/>
            <a:r>
              <a:rPr lang="ar-LB" dirty="0"/>
              <a:t>من منكم وضع مرَّةً خطّة أثناء اللعب ونجحت ثمَّ ربح؟</a:t>
            </a:r>
          </a:p>
          <a:p>
            <a:pPr marL="0" algn="r" defTabSz="914400" rtl="1" eaLnBrk="1" latinLnBrk="0" hangingPunct="1"/>
            <a:r>
              <a:rPr lang="ar-LB" dirty="0"/>
              <a:t>من منكم وضع مرَّةً خطَّة وفشلت؟</a:t>
            </a:r>
          </a:p>
          <a:p>
            <a:pPr marL="0" algn="r" defTabSz="914400" rtl="1" eaLnBrk="1" latinLnBrk="0" hangingPunct="1"/>
            <a:endParaRPr lang="en-US" dirty="0"/>
          </a:p>
          <a:p>
            <a:pPr marL="0" algn="r" defTabSz="914400" rtl="1" eaLnBrk="1" latinLnBrk="0" hangingPunct="1"/>
            <a:r>
              <a:rPr lang="ar-LB" b="1" dirty="0"/>
              <a:t>اقرأ الآية من الكتاب المقدَّس</a:t>
            </a:r>
            <a:endParaRPr lang="en-US" b="1" dirty="0"/>
          </a:p>
          <a:p>
            <a:pPr marL="171450" indent="-171450" algn="r" defTabSz="914400" rtl="1" eaLnBrk="1" latinLnBrk="0" hangingPunct="1">
              <a:buFont typeface="Arial" panose="020B0604020202020204" pitchFamily="34" charset="0"/>
              <a:buChar char="•"/>
            </a:pPr>
            <a:r>
              <a:rPr lang="ar-LB" dirty="0"/>
              <a:t>شجّع الأولاد على إحضار كتبهم المقدّسة الخاصّة بهم.</a:t>
            </a:r>
          </a:p>
          <a:p>
            <a:pPr marL="171450" indent="-171450" algn="r" defTabSz="914400" rtl="1" eaLnBrk="1" latinLnBrk="0" hangingPunct="1">
              <a:buFont typeface="Arial" panose="020B0604020202020204" pitchFamily="34" charset="0"/>
              <a:buChar char="•"/>
            </a:pPr>
            <a:r>
              <a:rPr lang="ar-LB" dirty="0"/>
              <a:t>أطلب من أحد الأولاد ان يقرأ الآية بصوت عالٍ وأسلوب واضح.</a:t>
            </a:r>
            <a:endParaRPr lang="en-US" dirty="0"/>
          </a:p>
          <a:p>
            <a:pPr marL="0" algn="r" defTabSz="914400" rtl="1" eaLnBrk="1" latinLnBrk="0" hangingPunct="1"/>
            <a:endParaRPr lang="en-US" dirty="0"/>
          </a:p>
          <a:p>
            <a:pPr marL="0" algn="r" defTabSz="914400" rtl="1" eaLnBrk="1" latinLnBrk="0" hangingPunct="1"/>
            <a:r>
              <a:rPr lang="ar-LB" b="1" dirty="0"/>
              <a:t>اشرح وطبِّق</a:t>
            </a:r>
          </a:p>
          <a:p>
            <a:pPr marL="0" algn="r" defTabSz="914400" rtl="1" eaLnBrk="1" latinLnBrk="0" hangingPunct="1"/>
            <a:r>
              <a:rPr lang="ar-LB" b="1" u="sng" dirty="0"/>
              <a:t>هوذا العذراء تحبل وتلد ابنًا: </a:t>
            </a:r>
            <a:r>
              <a:rPr lang="ar-LB" dirty="0"/>
              <a:t>أي أنَّ مريم العذراء غير متزوّجة، ولكنها ستحبل وتلد صبيًّا.</a:t>
            </a:r>
          </a:p>
          <a:p>
            <a:pPr marL="0" algn="r" defTabSz="914400" rtl="1" eaLnBrk="1" latinLnBrk="0" hangingPunct="1"/>
            <a:r>
              <a:rPr lang="ar-LB" b="1" u="sng" dirty="0"/>
              <a:t>ويدعون اسمه عمانوئيل الذي تفسيره الله معنا: </a:t>
            </a:r>
            <a:r>
              <a:rPr lang="ar-LB" dirty="0"/>
              <a:t>أيّ أنّ معنى اسم هذا الصبي هو الله معنا.</a:t>
            </a:r>
          </a:p>
          <a:p>
            <a:pPr marL="0" algn="r" defTabSz="914400" rtl="1" eaLnBrk="1" latinLnBrk="0" hangingPunct="1"/>
            <a:endParaRPr lang="ar-LB" dirty="0"/>
          </a:p>
          <a:p>
            <a:pPr marL="0" algn="r" defTabSz="914400" rtl="1" eaLnBrk="1" latinLnBrk="0" hangingPunct="1"/>
            <a:r>
              <a:rPr lang="ar-LB" dirty="0"/>
              <a:t>هذه الآية موجودة أيضًا في العهد القديم في الكتاب المقدَّس وتحديدًا في سفر إشعياء. فالملاك حاول تذكير يوسف بخطَّة الله الموضوعة منذ القديم للخلاص، وبأن هذا الصبي سيخلِّص شعبه من الخطيَّة، ليحيي علاقته بهم.</a:t>
            </a:r>
          </a:p>
          <a:p>
            <a:pPr marL="0" algn="r" defTabSz="914400" rtl="1" eaLnBrk="1" latinLnBrk="0" hangingPunct="1"/>
            <a:r>
              <a:rPr lang="ar-LB" dirty="0"/>
              <a:t>أتعرف أنَّك أنت وأنا من شعب الله! واسترجاع العلاقة به شيء ثمين جدًّا. ونحن أيضًا علينا أن نتمسَّك بهذه العلاقة ونجعلها تنمو وتكبر.</a:t>
            </a:r>
          </a:p>
          <a:p>
            <a:pPr marL="0" algn="r" defTabSz="914400" rtl="1" eaLnBrk="1" latinLnBrk="0" hangingPunct="1"/>
            <a:endParaRPr lang="ar-LB" dirty="0"/>
          </a:p>
          <a:p>
            <a:pPr marL="0" algn="r" defTabSz="914400" rtl="1" eaLnBrk="1" latinLnBrk="0" hangingPunct="1"/>
            <a:r>
              <a:rPr lang="ar-LB" dirty="0"/>
              <a:t>كرِّر الآية عدَّة مرّات مع الأولاد.</a:t>
            </a:r>
            <a:endParaRPr lang="en-US" dirty="0"/>
          </a:p>
          <a:p>
            <a:pPr marL="0" algn="r" defTabSz="914400" rtl="1" eaLnBrk="1" latinLnBrk="0" hangingPunct="1"/>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29</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r" rtl="1"/>
            <a:r>
              <a:rPr lang="ar-LB" sz="1800" b="0" i="0" u="none" strike="noStrike" baseline="30000" dirty="0">
                <a:solidFill>
                  <a:srgbClr val="24408E"/>
                </a:solidFill>
                <a:latin typeface="Arial" panose="020B0604020202020204" pitchFamily="34" charset="0"/>
              </a:rPr>
              <a:t>اطلب من الأطفال الذين لديهم الشروط أدناه أن يقفوا ويردِّدوا الآية بسرعة:</a:t>
            </a:r>
          </a:p>
          <a:p>
            <a:pPr marR="0" algn="r" rtl="1"/>
            <a:r>
              <a:rPr lang="ar-LB" sz="1800" b="0" i="0" u="none" strike="noStrike" baseline="30000" dirty="0">
                <a:solidFill>
                  <a:srgbClr val="24408E"/>
                </a:solidFill>
                <a:latin typeface="Arial" panose="020B0604020202020204" pitchFamily="34" charset="0"/>
              </a:rPr>
              <a:t>المرتدين ثيابًا باللون الأخضر.</a:t>
            </a:r>
          </a:p>
          <a:p>
            <a:pPr marR="0" algn="r" rtl="1"/>
            <a:r>
              <a:rPr lang="ar-LB" sz="1800" b="0" i="0" u="none" strike="noStrike" baseline="30000" dirty="0">
                <a:solidFill>
                  <a:srgbClr val="24408E"/>
                </a:solidFill>
                <a:latin typeface="Arial" panose="020B0604020202020204" pitchFamily="34" charset="0"/>
              </a:rPr>
              <a:t>الذين أعمارهم بين ٧ و٨ سنوات.</a:t>
            </a:r>
          </a:p>
          <a:p>
            <a:pPr marR="0" algn="r" rtl="1"/>
            <a:r>
              <a:rPr lang="ar-LB" sz="1800" b="0" i="0" u="none" strike="noStrike" baseline="30000" dirty="0">
                <a:solidFill>
                  <a:srgbClr val="24408E"/>
                </a:solidFill>
                <a:latin typeface="Arial" panose="020B0604020202020204" pitchFamily="34" charset="0"/>
              </a:rPr>
              <a:t>الذين يضعون نظارات على عيونهم.</a:t>
            </a:r>
          </a:p>
          <a:p>
            <a:pPr marR="0" algn="r" rtl="1"/>
            <a:endParaRPr lang="en-GB" sz="1800" b="0" i="0" u="none" strike="noStrike" baseline="30000" dirty="0">
              <a:solidFill>
                <a:srgbClr val="24408E"/>
              </a:solidFill>
              <a:latin typeface="Arial" panose="020B0604020202020204" pitchFamily="34" charset="0"/>
            </a:endParaRPr>
          </a:p>
          <a:p>
            <a:pPr marR="0" algn="r" rtl="1"/>
            <a:r>
              <a:rPr lang="ar-LB" sz="1800" b="0" i="0" u="none" strike="noStrike" baseline="30000" dirty="0">
                <a:solidFill>
                  <a:srgbClr val="D12229"/>
                </a:solidFill>
                <a:latin typeface="Arial" panose="020B0604020202020204" pitchFamily="34" charset="0"/>
              </a:rPr>
              <a:t>ملاحظة: اختر الأمور التي تعرفها عن الأولاد.</a:t>
            </a:r>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dirty="0"/>
              <a:t>المواد المطلوبة: أقلام تلوين سوداء، طبق إيفا برتقالي، طبق إيفا أبيض، شريط ملوَّن، عيون بلاستيكيّة للزينة، أزرار ملوَّنة صغيرة، مقص، لاصق سائل.</a:t>
            </a:r>
          </a:p>
          <a:p>
            <a:pPr marL="0" algn="r" defTabSz="914400" rtl="1" eaLnBrk="1" latinLnBrk="0" hangingPunct="1"/>
            <a:endParaRPr lang="ar-LB" dirty="0"/>
          </a:p>
          <a:p>
            <a:pPr marL="0" algn="r" defTabSz="914400" rtl="1" eaLnBrk="1" latinLnBrk="0" hangingPunct="1"/>
            <a:r>
              <a:rPr lang="ar-LB" b="1" dirty="0"/>
              <a:t>شرح وتطبيق</a:t>
            </a:r>
            <a:endParaRPr lang="ar-LB" dirty="0"/>
          </a:p>
          <a:p>
            <a:pPr marL="171450" indent="-171450" algn="r" defTabSz="914400" rtl="1" eaLnBrk="1" latinLnBrk="0" hangingPunct="1">
              <a:buFont typeface="Arial" panose="020B0604020202020204" pitchFamily="34" charset="0"/>
              <a:buChar char="•"/>
            </a:pPr>
            <a:r>
              <a:rPr lang="ar-LB" dirty="0"/>
              <a:t>قصّ طبق الإيفا الأبيض مسبقًا على شكل رجل الثلج.</a:t>
            </a:r>
          </a:p>
          <a:p>
            <a:pPr marL="171450" indent="-171450" algn="r" defTabSz="914400" rtl="1" eaLnBrk="1" latinLnBrk="0" hangingPunct="1">
              <a:buFont typeface="Arial" panose="020B0604020202020204" pitchFamily="34" charset="0"/>
              <a:buChar char="•"/>
            </a:pPr>
            <a:r>
              <a:rPr lang="ar-LB" dirty="0"/>
              <a:t>قصّ طبق الإيفا البرتقالي مسبقًا على شكل أنف (مثلث).</a:t>
            </a:r>
          </a:p>
          <a:p>
            <a:pPr marL="171450" indent="-171450" algn="r" defTabSz="914400" rtl="1" eaLnBrk="1" latinLnBrk="0" hangingPunct="1">
              <a:buFont typeface="Arial" panose="020B0604020202020204" pitchFamily="34" charset="0"/>
              <a:buChar char="•"/>
            </a:pPr>
            <a:r>
              <a:rPr lang="ar-LB" dirty="0"/>
              <a:t>إذا لم تتوفَّر لك عيون جاهزة أو إذا كان الأمر صعبًا، يمكن قصّ ورقة مقوّاة بيضاء على شكل دوائر صغيرة وقصّ كرتون أسود على شكل دوائر أصغر والصق الدائرة السوداء فوق الدائرة البيضاء، فتحصل على المطلوب.  </a:t>
            </a:r>
          </a:p>
          <a:p>
            <a:pPr marL="171450" indent="-171450" algn="r" defTabSz="914400" rtl="1" eaLnBrk="1" latinLnBrk="0" hangingPunct="1">
              <a:buFont typeface="Arial" panose="020B0604020202020204" pitchFamily="34" charset="0"/>
              <a:buChar char="•"/>
            </a:pPr>
            <a:r>
              <a:rPr lang="ar-LB" dirty="0"/>
              <a:t> لصق الأعين.</a:t>
            </a:r>
          </a:p>
          <a:p>
            <a:pPr marL="171450" indent="-171450" algn="r" defTabSz="914400" rtl="1" eaLnBrk="1" latinLnBrk="0" hangingPunct="1">
              <a:buFont typeface="Arial" panose="020B0604020202020204" pitchFamily="34" charset="0"/>
              <a:buChar char="•"/>
            </a:pPr>
            <a:r>
              <a:rPr lang="ar-LB" dirty="0"/>
              <a:t>لصق الأنف. </a:t>
            </a:r>
          </a:p>
          <a:p>
            <a:pPr marL="171450" indent="-171450" algn="r" defTabSz="914400" rtl="1" eaLnBrk="1" latinLnBrk="0" hangingPunct="1">
              <a:buFont typeface="Arial" panose="020B0604020202020204" pitchFamily="34" charset="0"/>
              <a:buChar char="•"/>
            </a:pPr>
            <a:r>
              <a:rPr lang="ar-LB" dirty="0"/>
              <a:t>ربط الشّريط حول رقبة رجل الثلج ليصبح على شكل وشاح.</a:t>
            </a:r>
          </a:p>
          <a:p>
            <a:pPr marL="171450" indent="-171450" algn="r" defTabSz="914400" rtl="1" eaLnBrk="1" latinLnBrk="0" hangingPunct="1">
              <a:buFont typeface="Arial" panose="020B0604020202020204" pitchFamily="34" charset="0"/>
              <a:buChar char="•"/>
            </a:pPr>
            <a:r>
              <a:rPr lang="ar-LB" dirty="0"/>
              <a:t>لصق ٣ أزرار على جسم رجل الثلج.</a:t>
            </a:r>
          </a:p>
          <a:p>
            <a:pPr marL="171450" indent="-171450" algn="r" defTabSz="914400" rtl="1" eaLnBrk="1" latinLnBrk="0" hangingPunct="1">
              <a:buFont typeface="Arial" panose="020B0604020202020204" pitchFamily="34" charset="0"/>
              <a:buChar char="•"/>
            </a:pPr>
            <a:r>
              <a:rPr lang="ar-LB" dirty="0"/>
              <a:t>وضع نقاطًا سوداء صغيرة على أطراف شكل رجل الثّلج.</a:t>
            </a: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31</a:t>
            </a:fld>
            <a:endParaRPr lang="en-LB"/>
          </a:p>
        </p:txBody>
      </p:sp>
    </p:spTree>
    <p:extLst>
      <p:ext uri="{BB962C8B-B14F-4D97-AF65-F5344CB8AC3E}">
        <p14:creationId xmlns:p14="http://schemas.microsoft.com/office/powerpoint/2010/main" val="2154685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dirty="0"/>
              <a:t>مرحبًا أصدقائي، أنا سعيد/ة جدًّا لرؤيتكم اليوم، كيف حالكم؟ (اسمع الإجابات).</a:t>
            </a:r>
          </a:p>
          <a:p>
            <a:pPr algn="r" rtl="1"/>
            <a:r>
              <a:rPr lang="ar-LB" sz="1200" dirty="0"/>
              <a:t>من منكم يتذكَّر قصّتنا في الدَّرس الماضي؟ ماذا تعلّمناه منها لحياتنا؟ (اسمع الإجابات). </a:t>
            </a:r>
          </a:p>
          <a:p>
            <a:pPr algn="r" rtl="1"/>
            <a:r>
              <a:rPr lang="ar-LB" sz="1200" dirty="0"/>
              <a:t>اليوم أيضًا سنقضي وقتًا ممتعًا مع بعضنا البعض، ولكن في البداية دعونا نصلي.</a:t>
            </a:r>
          </a:p>
          <a:p>
            <a:pPr algn="r" rtl="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r>
              <a:rPr lang="ar-LB" b="0" dirty="0"/>
              <a:t>تحتاج بذور الزرع، لتَنمو وتصير نباتات جميلة ومثمرة، إلى الكثير من المواد، ومنها: التربة، والماء، والشمس، والهواء. إنَّ بعض النباتات تنمو في الصيف وبعضها ينمو في الشتاء. </a:t>
            </a:r>
          </a:p>
          <a:p>
            <a:pPr marL="0" indent="0" algn="r" rtl="1">
              <a:buFont typeface="Arial" panose="020B0604020202020204" pitchFamily="34" charset="0"/>
              <a:buNone/>
            </a:pPr>
            <a:endParaRPr lang="ar-LB" b="0" dirty="0"/>
          </a:p>
          <a:p>
            <a:pPr marL="0" indent="0" algn="r" rtl="1">
              <a:buFont typeface="Arial" panose="020B0604020202020204" pitchFamily="34" charset="0"/>
              <a:buNone/>
            </a:pPr>
            <a:r>
              <a:rPr lang="ar-LB" b="0" dirty="0"/>
              <a:t>عندما ينمو النبات أو الشجر في ظروف جيِّدة يصبح النبات قويًّا وجيّدًا وينتج أثمارًا جيِّدة. وكلَّما كان جذر النبات متمسكًا بالتربة جيِّدًا كلّ ما كان أقوى. فلا يتأثر عند هبوب الرّياح.</a:t>
            </a:r>
          </a:p>
          <a:p>
            <a:pPr marL="0" indent="0" algn="r" rtl="1">
              <a:buFont typeface="Arial" panose="020B0604020202020204" pitchFamily="34" charset="0"/>
              <a:buNone/>
            </a:pPr>
            <a:endParaRPr lang="ar-LB" b="0" dirty="0"/>
          </a:p>
          <a:p>
            <a:pPr marL="0" indent="0" algn="r" rtl="1">
              <a:buFont typeface="Arial" panose="020B0604020202020204" pitchFamily="34" charset="0"/>
              <a:buNone/>
            </a:pPr>
            <a:r>
              <a:rPr lang="ar-LB" b="0" dirty="0"/>
              <a:t>وهكذا نحن أيضًا، عندما ننمو في كلمة الله ونتمسَّك بها، عند مواجهتنا الظّروف الصّعبة والمشاكل، باتطاعتنا مواجهتها بالاتِّكال على الله. دعونا نُصلّي ونطلب من الله أن يعطينا الحكمة والقوَّة لنتمسَّك بكلمته.</a:t>
            </a:r>
          </a:p>
          <a:p>
            <a:pPr marL="0" indent="0" algn="r" rtl="1">
              <a:buFont typeface="Arial" panose="020B0604020202020204" pitchFamily="34" charset="0"/>
              <a:buNone/>
            </a:pPr>
            <a:endParaRPr lang="ar-LB" b="0" dirty="0"/>
          </a:p>
          <a:p>
            <a:pPr marL="0" indent="0" algn="r" rtl="1">
              <a:buFont typeface="Arial" panose="020B0604020202020204" pitchFamily="34" charset="0"/>
              <a:buNone/>
            </a:pPr>
            <a:r>
              <a:rPr lang="ar-LB" b="0" dirty="0"/>
              <a:t>“يا رب يسوع، أشكرك لأنَّك أبٌ صالحٌ. وأشكرك لأنَّك أنت معنا وتحفظنا. يا رب، أطلب منك</a:t>
            </a:r>
          </a:p>
          <a:p>
            <a:pPr marL="0" indent="0" algn="r" rtl="1">
              <a:buFont typeface="Arial" panose="020B0604020202020204" pitchFamily="34" charset="0"/>
              <a:buNone/>
            </a:pPr>
            <a:r>
              <a:rPr lang="ar-LB" b="0" dirty="0"/>
              <a:t> أن تعلِّمنا أكثر عنك لكي نتمسَّك بكلمتك ونواجه تحدِّيات الحياة. باسم يسوع، أمين.”</a:t>
            </a:r>
          </a:p>
          <a:p>
            <a:pPr marL="0" indent="0" algn="r" rtl="1">
              <a:buFont typeface="Arial" panose="020B0604020202020204" pitchFamily="34" charset="0"/>
              <a:buNone/>
            </a:pPr>
            <a:endParaRPr lang="ar-LB" b="0" dirty="0"/>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12272368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 ١ -</a:t>
            </a:r>
          </a:p>
          <a:p>
            <a:pPr algn="ctr"/>
            <a:r>
              <a:rPr lang="ar-LB" dirty="0"/>
              <a:t>إجا عيد الميلاد                        رح تفرح كل البلاد</a:t>
            </a:r>
          </a:p>
          <a:p>
            <a:pPr algn="ctr"/>
            <a:r>
              <a:rPr lang="ar-LB" dirty="0"/>
              <a:t>يسوع من السما                        إجا لكل الولاد</a:t>
            </a:r>
          </a:p>
          <a:p>
            <a:pPr algn="ctr"/>
            <a:r>
              <a:rPr lang="ar-LB" dirty="0"/>
              <a:t>نحنا مبسوطين                         ودايما فرحانين</a:t>
            </a:r>
          </a:p>
          <a:p>
            <a:pPr algn="ctr"/>
            <a:r>
              <a:rPr lang="ar-LB" dirty="0"/>
              <a:t>منعيد عيدك يا يسوع                   وحبك متذكرين</a:t>
            </a:r>
          </a:p>
          <a:p>
            <a:pPr algn="ctr"/>
            <a:endParaRPr lang="ar-LB" dirty="0"/>
          </a:p>
          <a:p>
            <a:pPr algn="ctr"/>
            <a:r>
              <a:rPr lang="ar-LB" dirty="0"/>
              <a:t>- القرار -</a:t>
            </a:r>
          </a:p>
          <a:p>
            <a:pPr algn="ctr"/>
            <a:r>
              <a:rPr lang="ar-LB" dirty="0"/>
              <a:t>دقوا جراس جراس العيد             هيدا عيد يسوع</a:t>
            </a:r>
          </a:p>
          <a:p>
            <a:pPr algn="ctr"/>
            <a:r>
              <a:rPr lang="ar-LB" dirty="0"/>
              <a:t>إجا ليخلص كل الناس                 ويمسح كل الدموع</a:t>
            </a:r>
          </a:p>
          <a:p>
            <a:pPr algn="ctr"/>
            <a:r>
              <a:rPr lang="ar-LB" dirty="0"/>
              <a:t>             الزعل أو الحزن صار ممنوع</a:t>
            </a:r>
          </a:p>
          <a:p>
            <a:pPr algn="ctr"/>
            <a:endParaRPr lang="ar-LB" dirty="0"/>
          </a:p>
          <a:p>
            <a:pPr algn="ctr"/>
            <a:r>
              <a:rPr lang="ar-LB" dirty="0"/>
              <a:t>- ٢ -</a:t>
            </a:r>
          </a:p>
          <a:p>
            <a:pPr algn="ctr"/>
            <a:r>
              <a:rPr lang="ar-LB" dirty="0"/>
              <a:t>أنا بهيدا العيد                         قلبي صار جديد</a:t>
            </a:r>
          </a:p>
          <a:p>
            <a:pPr algn="ctr"/>
            <a:r>
              <a:rPr lang="ar-LB" dirty="0"/>
              <a:t>رح خبر كل الناس                  هالخبر السعيد</a:t>
            </a:r>
          </a:p>
          <a:p>
            <a:pPr algn="ctr"/>
            <a:r>
              <a:rPr lang="ar-LB" dirty="0"/>
              <a:t>إجا يسوع ع الأرض                من زمان بعيد</a:t>
            </a:r>
          </a:p>
          <a:p>
            <a:pPr algn="ctr"/>
            <a:r>
              <a:rPr lang="ar-LB" dirty="0"/>
              <a:t>حتى يخلصك (اسم الولد )          وتصير إنسان جديد</a:t>
            </a:r>
          </a:p>
          <a:p>
            <a:pPr algn="ctr"/>
            <a:endParaRPr lang="ar-LB" dirty="0"/>
          </a:p>
          <a:p>
            <a:pPr marL="0" marR="0" lvl="0" indent="0" algn="ctr" defTabSz="914400" rtl="0" eaLnBrk="1" fontAlgn="auto" latinLnBrk="0" hangingPunct="1">
              <a:lnSpc>
                <a:spcPct val="100000"/>
              </a:lnSpc>
              <a:spcBef>
                <a:spcPts val="0"/>
              </a:spcBef>
              <a:spcAft>
                <a:spcPts val="0"/>
              </a:spcAft>
              <a:buClrTx/>
              <a:buSzTx/>
              <a:buFontTx/>
              <a:buNone/>
              <a:tabLst/>
              <a:defRPr/>
            </a:pPr>
            <a:r>
              <a:rPr lang="ar-LB" dirty="0"/>
              <a:t> - ٣ –</a:t>
            </a:r>
          </a:p>
          <a:p>
            <a:pPr algn="ctr"/>
            <a:r>
              <a:rPr lang="ar-LB" dirty="0"/>
              <a:t>أنا بهيدا العيد                        رح أعمل شي جديد</a:t>
            </a:r>
          </a:p>
          <a:p>
            <a:pPr algn="ctr"/>
            <a:r>
              <a:rPr lang="ar-LB" dirty="0"/>
              <a:t>رح عيش متل يسوع                وغني هالنشيد</a:t>
            </a:r>
          </a:p>
          <a:p>
            <a:pPr algn="ctr"/>
            <a:r>
              <a:rPr lang="ar-LB" dirty="0"/>
              <a:t>إجا يسوع عَ الأرض من زمان بعيد حتى يشيل كل</a:t>
            </a:r>
          </a:p>
          <a:p>
            <a:pPr algn="ctr"/>
            <a:r>
              <a:rPr lang="ar-LB" dirty="0"/>
              <a:t>الحزن ويخلي الفرحة تزيد</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4</a:t>
            </a:fld>
            <a:endParaRPr lang="en-LB"/>
          </a:p>
        </p:txBody>
      </p:sp>
    </p:spTree>
    <p:extLst>
      <p:ext uri="{BB962C8B-B14F-4D97-AF65-F5344CB8AC3E}">
        <p14:creationId xmlns:p14="http://schemas.microsoft.com/office/powerpoint/2010/main" val="1594810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يلّا يلّا يا أولاد       </a:t>
            </a:r>
          </a:p>
          <a:p>
            <a:pPr algn="ctr"/>
            <a:r>
              <a:rPr lang="ar-LB" dirty="0"/>
              <a:t>	               سمعوني بوضوح</a:t>
            </a:r>
          </a:p>
          <a:p>
            <a:pPr algn="ctr"/>
            <a:r>
              <a:rPr lang="ar-LB" dirty="0"/>
              <a:t>(هيدا أحلى عيد بالكون             لأنُّه عيد يسوع)×۲</a:t>
            </a:r>
          </a:p>
          <a:p>
            <a:pPr algn="ctr"/>
            <a:r>
              <a:rPr lang="ar-LB" dirty="0"/>
              <a:t>إجوا المجوس لعند يسوع           من محل بعيد</a:t>
            </a:r>
          </a:p>
          <a:p>
            <a:pPr algn="ctr"/>
            <a:r>
              <a:rPr lang="ar-LB" dirty="0"/>
              <a:t>لحتَّى يقدموا هدايا                  ويسجدوا بخشوع</a:t>
            </a:r>
          </a:p>
          <a:p>
            <a:pPr algn="ctr"/>
            <a:endParaRPr lang="ar-LB" dirty="0"/>
          </a:p>
          <a:p>
            <a:pPr algn="ctr"/>
            <a:r>
              <a:rPr lang="ar-LB" dirty="0"/>
              <a:t>إجا ملايكة كتار كتير وظهروا للرعاة</a:t>
            </a:r>
          </a:p>
          <a:p>
            <a:pPr algn="ctr"/>
            <a:endParaRPr lang="ar-LB" dirty="0"/>
          </a:p>
          <a:p>
            <a:pPr algn="ctr"/>
            <a:r>
              <a:rPr lang="ar-LB" dirty="0"/>
              <a:t>المجّد لله في الأعالي               وعلى الأرض السلام</a:t>
            </a:r>
          </a:p>
          <a:p>
            <a:pPr algn="ctr"/>
            <a:r>
              <a:rPr lang="ar-LB" dirty="0"/>
              <a:t>يلّا كلنا بصوت عالي              منقولُّه ليسوع</a:t>
            </a:r>
          </a:p>
          <a:p>
            <a:pPr algn="ctr"/>
            <a:r>
              <a:rPr lang="ar-LB" dirty="0"/>
              <a:t>بدِّي حبَّك يا يسوع                 طول ما أنا موجود</a:t>
            </a:r>
            <a:endParaRPr lang="en-US" dirty="0"/>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11</a:t>
            </a:fld>
            <a:endParaRPr lang="en-LB"/>
          </a:p>
        </p:txBody>
      </p:sp>
    </p:spTree>
    <p:extLst>
      <p:ext uri="{BB962C8B-B14F-4D97-AF65-F5344CB8AC3E}">
        <p14:creationId xmlns:p14="http://schemas.microsoft.com/office/powerpoint/2010/main" val="16646567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(مين هوِّ مَلِك السَّما مين هوِّ مَلِك الأرض</a:t>
            </a:r>
          </a:p>
          <a:p>
            <a:pPr algn="ctr"/>
            <a:r>
              <a:rPr lang="ar-LB" dirty="0"/>
              <a:t>مين هوِّ مَلِك العالم كِلُّه هوِّ مَلِكِي</a:t>
            </a:r>
          </a:p>
          <a:p>
            <a:pPr algn="ctr"/>
            <a:r>
              <a:rPr lang="ar-LB" dirty="0"/>
              <a:t>ي س و ع …... يسوع</a:t>
            </a:r>
          </a:p>
          <a:p>
            <a:pPr algn="ctr"/>
            <a:r>
              <a:rPr lang="ar-LB" dirty="0"/>
              <a:t>هوِّ مَلِك الملوك</a:t>
            </a:r>
          </a:p>
          <a:p>
            <a:pPr algn="ctr"/>
            <a:r>
              <a:rPr lang="ar-LB" dirty="0"/>
              <a:t>هوِّ مَلِك العالم كِلُّه هوِّ مَلِكِي)٢</a:t>
            </a:r>
          </a:p>
          <a:p>
            <a:pPr algn="ctr"/>
            <a:endParaRPr lang="ar-LB" dirty="0"/>
          </a:p>
          <a:p>
            <a:pPr algn="ctr"/>
            <a:r>
              <a:rPr lang="ar-LB" dirty="0"/>
              <a:t>(يسوع مَلِك السَّما يسوع مَلِك الأرض</a:t>
            </a:r>
          </a:p>
          <a:p>
            <a:pPr algn="ctr"/>
            <a:r>
              <a:rPr lang="ar-LB" dirty="0"/>
              <a:t>يسوع مَلِك العالم كِلُّه ويسوع مَلِكِي</a:t>
            </a:r>
          </a:p>
          <a:p>
            <a:pPr algn="ctr"/>
            <a:r>
              <a:rPr lang="ar-LB" dirty="0"/>
              <a:t>ي س و ع …… يسوع</a:t>
            </a:r>
          </a:p>
          <a:p>
            <a:pPr algn="ctr"/>
            <a:r>
              <a:rPr lang="ar-LB" dirty="0"/>
              <a:t>هوِّ مَلِك الملوك</a:t>
            </a:r>
          </a:p>
          <a:p>
            <a:pPr algn="ctr"/>
            <a:r>
              <a:rPr lang="ar-LB" dirty="0"/>
              <a:t>يسوع مَلِك العالم كِلُّه ويسوع مَلِكِي)٢</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16</a:t>
            </a:fld>
            <a:endParaRPr lang="en-LB"/>
          </a:p>
        </p:txBody>
      </p:sp>
    </p:spTree>
    <p:extLst>
      <p:ext uri="{BB962C8B-B14F-4D97-AF65-F5344CB8AC3E}">
        <p14:creationId xmlns:p14="http://schemas.microsoft.com/office/powerpoint/2010/main" val="28119224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حبُّك بيحير</a:t>
            </a:r>
          </a:p>
          <a:p>
            <a:pPr algn="ctr"/>
            <a:r>
              <a:rPr lang="ar-LB" dirty="0"/>
              <a:t>جيت طفل صغيَّر</a:t>
            </a:r>
          </a:p>
          <a:p>
            <a:pPr algn="ctr"/>
            <a:r>
              <a:rPr lang="ar-LB" dirty="0"/>
              <a:t>أحضان بتشيلك</a:t>
            </a:r>
          </a:p>
          <a:p>
            <a:pPr algn="ctr"/>
            <a:r>
              <a:rPr lang="ar-LB" dirty="0"/>
              <a:t>وهدايا تجيلك...</a:t>
            </a:r>
          </a:p>
          <a:p>
            <a:pPr algn="ctr"/>
            <a:r>
              <a:rPr lang="ar-LB" dirty="0"/>
              <a:t>زينا</a:t>
            </a:r>
          </a:p>
          <a:p>
            <a:pPr algn="ctr"/>
            <a:r>
              <a:rPr lang="ar-LB" dirty="0"/>
              <a:t>تعال نظّف قلبي واسكن فيه</a:t>
            </a:r>
          </a:p>
          <a:p>
            <a:pPr algn="ctr"/>
            <a:r>
              <a:rPr lang="ar-LB" dirty="0"/>
              <a:t>ويكون ميلادك يارب فيه حبك</a:t>
            </a:r>
          </a:p>
          <a:p>
            <a:pPr algn="ctr"/>
            <a:r>
              <a:rPr lang="ar-LB" dirty="0"/>
              <a:t>حبك بيحير</a:t>
            </a:r>
          </a:p>
          <a:p>
            <a:pPr algn="ctr"/>
            <a:r>
              <a:rPr lang="ar-LB" dirty="0"/>
              <a:t>جيت طفل صغير</a:t>
            </a:r>
          </a:p>
          <a:p>
            <a:pPr algn="ctr"/>
            <a:r>
              <a:rPr lang="ar-LB" dirty="0"/>
              <a:t>أحضان بتشيلك</a:t>
            </a:r>
          </a:p>
          <a:p>
            <a:pPr algn="ctr"/>
            <a:r>
              <a:rPr lang="ar-LB" dirty="0"/>
              <a:t>وهدايا تجيلك...</a:t>
            </a:r>
          </a:p>
          <a:p>
            <a:pPr algn="ctr"/>
            <a:r>
              <a:rPr lang="ar-LB" dirty="0"/>
              <a:t>زينا</a:t>
            </a:r>
          </a:p>
          <a:p>
            <a:pPr algn="ctr"/>
            <a:r>
              <a:rPr lang="ar-LB" dirty="0"/>
              <a:t>تعال نظف قلبى واسكن فيه</a:t>
            </a:r>
          </a:p>
          <a:p>
            <a:pPr algn="ctr"/>
            <a:r>
              <a:rPr lang="ar-LB" dirty="0"/>
              <a:t>ويكون ميلادك يارب فيه حبك</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19</a:t>
            </a:fld>
            <a:endParaRPr lang="en-LB"/>
          </a:p>
        </p:txBody>
      </p:sp>
    </p:spTree>
    <p:extLst>
      <p:ext uri="{BB962C8B-B14F-4D97-AF65-F5344CB8AC3E}">
        <p14:creationId xmlns:p14="http://schemas.microsoft.com/office/powerpoint/2010/main" val="618228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المواد المطلوبة: </a:t>
            </a:r>
            <a:r>
              <a:rPr lang="ar-LB" dirty="0"/>
              <a:t>حبل، حلوى أو كعكة.</a:t>
            </a:r>
          </a:p>
          <a:p>
            <a:pPr marL="0" algn="r" defTabSz="914400" rtl="1" eaLnBrk="1" latinLnBrk="0" hangingPunct="1"/>
            <a:endParaRPr lang="ar-LB" dirty="0"/>
          </a:p>
          <a:p>
            <a:pPr marL="171450" indent="-171450" algn="r" defTabSz="914400" rtl="1" eaLnBrk="1" latinLnBrk="0" hangingPunct="1">
              <a:buFont typeface="Arial" panose="020B0604020202020204" pitchFamily="34" charset="0"/>
              <a:buChar char="•"/>
            </a:pPr>
            <a:r>
              <a:rPr lang="ar-LB" dirty="0"/>
              <a:t>اربط الحبل من طرف إلى آخر على مسافة لا تعلو عن الأرض ٣٠ سم.</a:t>
            </a:r>
          </a:p>
          <a:p>
            <a:pPr marL="171450" indent="-171450" algn="r" defTabSz="914400" rtl="1" eaLnBrk="1" latinLnBrk="0" hangingPunct="1">
              <a:buFont typeface="Arial" panose="020B0604020202020204" pitchFamily="34" charset="0"/>
              <a:buChar char="•"/>
            </a:pPr>
            <a:r>
              <a:rPr lang="ar-LB" dirty="0"/>
              <a:t>اربط الحلوى بالحبل (قطعة لكل فريق).</a:t>
            </a:r>
          </a:p>
          <a:p>
            <a:pPr marL="171450" indent="-171450" algn="r" defTabSz="914400" rtl="1" eaLnBrk="1" latinLnBrk="0" hangingPunct="1">
              <a:buFont typeface="Arial" panose="020B0604020202020204" pitchFamily="34" charset="0"/>
              <a:buChar char="•"/>
            </a:pPr>
            <a:r>
              <a:rPr lang="ar-LB" dirty="0"/>
              <a:t>اختر شخصًا من كلِّ فريق ليستلقي على الأرض ورأسه تحت قطعة الحلوى.</a:t>
            </a:r>
          </a:p>
          <a:p>
            <a:pPr marL="0" algn="r" defTabSz="914400" rtl="1" eaLnBrk="1" latinLnBrk="0" hangingPunct="1"/>
            <a:endParaRPr lang="ar-LB" dirty="0"/>
          </a:p>
          <a:p>
            <a:pPr marL="0" algn="r" defTabSz="914400" rtl="1" eaLnBrk="1" latinLnBrk="0" hangingPunct="1"/>
            <a:r>
              <a:rPr lang="ar-LB" dirty="0"/>
              <a:t>على كلٍّ منهم أن يأكل الحلوى بسرعة، الشخص الذي ينتهي أوَّلاً هو الفائز.</a:t>
            </a:r>
          </a:p>
          <a:p>
            <a:pPr marL="0" algn="r" defTabSz="914400" rtl="1" eaLnBrk="1" latinLnBrk="0" hangingPunct="1"/>
            <a:r>
              <a:rPr lang="ar-LB" dirty="0"/>
              <a:t>يمكنك تكرار اللعبة بحسب الوقت المتاح.</a:t>
            </a:r>
          </a:p>
          <a:p>
            <a:pPr marL="0" algn="r" defTabSz="914400" rtl="1" eaLnBrk="1" latinLnBrk="0" hangingPunct="1"/>
            <a:endParaRPr lang="ar-LB" b="1" dirty="0"/>
          </a:p>
          <a:p>
            <a:pPr marL="0" algn="r" defTabSz="914400" rtl="1" eaLnBrk="1" latinLnBrk="0" hangingPunct="1"/>
            <a:r>
              <a:rPr lang="ar-LB" b="1" dirty="0"/>
              <a:t>ملاحظة:</a:t>
            </a:r>
            <a:r>
              <a:rPr lang="ar-LB" dirty="0"/>
              <a:t> تشغيل موسيقى أو ترنيمة في أثناء اللعبة.</a:t>
            </a:r>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24</a:t>
            </a:fld>
            <a:endParaRPr lang="en-LB"/>
          </a:p>
        </p:txBody>
      </p:sp>
    </p:spTree>
    <p:extLst>
      <p:ext uri="{BB962C8B-B14F-4D97-AF65-F5344CB8AC3E}">
        <p14:creationId xmlns:p14="http://schemas.microsoft.com/office/powerpoint/2010/main" val="14994336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dirty="0"/>
              <a:t>لوقا ١: ٢٦ – ٣٨</a:t>
            </a: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25</a:t>
            </a:fld>
            <a:endParaRPr lang="en-LB"/>
          </a:p>
        </p:txBody>
      </p:sp>
    </p:spTree>
    <p:extLst>
      <p:ext uri="{BB962C8B-B14F-4D97-AF65-F5344CB8AC3E}">
        <p14:creationId xmlns:p14="http://schemas.microsoft.com/office/powerpoint/2010/main" val="11791860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4.mp3"/><Relationship Id="rId1" Type="http://schemas.openxmlformats.org/officeDocument/2006/relationships/audio" Target="NULL" TargetMode="Externa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0.jpg"/><Relationship Id="rId4" Type="http://schemas.openxmlformats.org/officeDocument/2006/relationships/image" Target="../media/image9.jp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5.jpg"/></Relationships>
</file>

<file path=ppt/slides/_rels/slide2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1.jpg"/><Relationship Id="rId5" Type="http://schemas.openxmlformats.org/officeDocument/2006/relationships/image" Target="../media/image20.png"/><Relationship Id="rId4" Type="http://schemas.openxmlformats.org/officeDocument/2006/relationships/image" Target="../media/image19.png"/></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1DD4C47-F619-B059-4549-378BC06136AF}"/>
              </a:ext>
            </a:extLst>
          </p:cNvPr>
          <p:cNvSpPr/>
          <p:nvPr/>
        </p:nvSpPr>
        <p:spPr>
          <a:xfrm>
            <a:off x="2416484" y="3175240"/>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١٥</a:t>
            </a:r>
            <a:endParaRPr lang="en-US" sz="6600" b="1" dirty="0">
              <a:ln/>
              <a:solidFill>
                <a:srgbClr val="00B050"/>
              </a:solidFill>
              <a:latin typeface="Tahoma" panose="020B0604030504040204" pitchFamily="34" charset="0"/>
              <a:ea typeface="Tahoma" panose="020B0604030504040204" pitchFamily="34" charset="0"/>
            </a:endParaRPr>
          </a:p>
        </p:txBody>
      </p:sp>
      <p:sp>
        <p:nvSpPr>
          <p:cNvPr id="13" name="Rectangle 12">
            <a:extLst>
              <a:ext uri="{FF2B5EF4-FFF2-40B4-BE49-F238E27FC236}">
                <a16:creationId xmlns:a16="http://schemas.microsoft.com/office/drawing/2014/main" id="{BB0BE9D3-585F-EF50-9876-090DCF1A0764}"/>
              </a:ext>
            </a:extLst>
          </p:cNvPr>
          <p:cNvSpPr/>
          <p:nvPr/>
        </p:nvSpPr>
        <p:spPr>
          <a:xfrm>
            <a:off x="513026" y="4046552"/>
            <a:ext cx="814197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بشارة يوسف ومريم</a:t>
            </a:r>
            <a:endParaRPr lang="en-US" sz="9600" b="1" dirty="0">
              <a:ln/>
              <a:solidFill>
                <a:srgbClr val="7030A0"/>
              </a:solidFill>
              <a:latin typeface="Tahoma" panose="020B0604030504040204" pitchFamily="34" charset="0"/>
              <a:ea typeface="Tahoma" panose="020B0604030504040204" pitchFamily="34" charset="0"/>
            </a:endParaRPr>
          </a:p>
        </p:txBody>
      </p:sp>
      <p:cxnSp>
        <p:nvCxnSpPr>
          <p:cNvPr id="14" name="Straight Connector 13">
            <a:extLst>
              <a:ext uri="{FF2B5EF4-FFF2-40B4-BE49-F238E27FC236}">
                <a16:creationId xmlns:a16="http://schemas.microsoft.com/office/drawing/2014/main" id="{3280C0D9-514D-4ECE-126C-C77CE6F84763}"/>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CA73D5C-FCC2-7684-8C59-E8ACABFEFF08}"/>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3396ADC-FAA3-EB78-465C-D0B5FC22C69F}"/>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33559BA-FE7F-37AA-C9CD-19DA8C874499}"/>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6D95D3FD-CC43-FE60-3E4F-ACFB3E097E90}"/>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DBFBBBE-F156-576A-FB1E-6BA7D717A2E7}"/>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7DB3B745-F7AD-99A8-65A2-7E0476784929}"/>
              </a:ext>
            </a:extLst>
          </p:cNvPr>
          <p:cNvPicPr>
            <a:picLocks noChangeAspect="1"/>
          </p:cNvPicPr>
          <p:nvPr/>
        </p:nvPicPr>
        <p:blipFill rotWithShape="1">
          <a:blip r:embed="rId3"/>
          <a:srcRect l="20364" t="27388" r="24280" b="30630"/>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83070" y="37360"/>
            <a:ext cx="10389139" cy="6086025"/>
          </a:xfrm>
          <a:prstGeom prst="rect">
            <a:avLst/>
          </a:prstGeom>
        </p:spPr>
        <p:txBody>
          <a:bodyPr wrap="square">
            <a:spAutoFit/>
          </a:bodyPr>
          <a:lstStyle/>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ويمسح كل الدموع</a:t>
            </a:r>
          </a:p>
          <a:p>
            <a:pPr algn="ctr" rtl="1">
              <a:lnSpc>
                <a:spcPct val="200000"/>
              </a:lnSpc>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endParaRPr lang="en-US" sz="50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الزعل صار ممنوع</a:t>
            </a:r>
          </a:p>
        </p:txBody>
      </p:sp>
    </p:spTree>
    <p:extLst>
      <p:ext uri="{BB962C8B-B14F-4D97-AF65-F5344CB8AC3E}">
        <p14:creationId xmlns:p14="http://schemas.microsoft.com/office/powerpoint/2010/main" val="39891457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332185"/>
            <a:ext cx="5805370" cy="243143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7200" dirty="0">
                <a:ln/>
                <a:solidFill>
                  <a:srgbClr val="7030A0"/>
                </a:solidFill>
                <a:latin typeface="Tahoma" panose="020B0604030504040204" pitchFamily="34" charset="0"/>
                <a:ea typeface="Tahoma" panose="020B0604030504040204" pitchFamily="34" charset="0"/>
              </a:rPr>
              <a:t>يلاّ يلاّ</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يلا يلا">
            <a:hlinkClick r:id="" action="ppaction://media"/>
            <a:extLst>
              <a:ext uri="{FF2B5EF4-FFF2-40B4-BE49-F238E27FC236}">
                <a16:creationId xmlns:a16="http://schemas.microsoft.com/office/drawing/2014/main" id="{6356425A-F5FB-4F6D-83B4-44BFBD593D5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831411" y="671308"/>
            <a:ext cx="609600" cy="609600"/>
          </a:xfrm>
          <a:prstGeom prst="rect">
            <a:avLst/>
          </a:prstGeom>
        </p:spPr>
      </p:pic>
    </p:spTree>
    <p:extLst>
      <p:ext uri="{BB962C8B-B14F-4D97-AF65-F5344CB8AC3E}">
        <p14:creationId xmlns:p14="http://schemas.microsoft.com/office/powerpoint/2010/main" val="18896392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149" y="1849692"/>
            <a:ext cx="10913701" cy="2460738"/>
          </a:xfrm>
          <a:prstGeom prst="rect">
            <a:avLst/>
          </a:prstGeom>
        </p:spPr>
        <p:txBody>
          <a:bodyPr wrap="square">
            <a:spAutoFit/>
          </a:bodyPr>
          <a:lstStyle/>
          <a:p>
            <a:pPr marL="0" marR="0" algn="ctr" rtl="1">
              <a:lnSpc>
                <a:spcPct val="150000"/>
              </a:lnSpc>
              <a:spcBef>
                <a:spcPts val="0"/>
              </a:spcBef>
              <a:spcAft>
                <a:spcPts val="240"/>
              </a:spcAft>
            </a:pPr>
            <a:r>
              <a:rPr lang="ar-LB" sz="5400" b="1" dirty="0">
                <a:solidFill>
                  <a:srgbClr val="273582"/>
                </a:solidFill>
                <a:effectLst/>
                <a:latin typeface="Times New Roman" panose="02020603050405020304" pitchFamily="18" charset="0"/>
                <a:ea typeface="Times New Roman" panose="02020603050405020304" pitchFamily="18" charset="0"/>
              </a:rPr>
              <a:t>(</a:t>
            </a:r>
            <a:r>
              <a:rPr lang="ar-SA" sz="5400" b="1" dirty="0">
                <a:solidFill>
                  <a:srgbClr val="273582"/>
                </a:solidFill>
                <a:effectLst/>
                <a:latin typeface="Times New Roman" panose="02020603050405020304" pitchFamily="18" charset="0"/>
                <a:ea typeface="Times New Roman" panose="02020603050405020304" pitchFamily="18" charset="0"/>
              </a:rPr>
              <a:t>يلا يلا يا اولاد سمعوني بوضوح</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هيدا احلى عيد بالكون لانه عيد يسوع)</a:t>
            </a:r>
            <a:r>
              <a:rPr lang="en-US" sz="5400" b="1" dirty="0">
                <a:solidFill>
                  <a:srgbClr val="273582"/>
                </a:solidFill>
                <a:effectLst/>
                <a:latin typeface="Times New Roman" panose="02020603050405020304" pitchFamily="18" charset="0"/>
                <a:ea typeface="Times New Roman" panose="02020603050405020304" pitchFamily="18" charset="0"/>
              </a:rPr>
              <a:t> ٢</a:t>
            </a:r>
          </a:p>
        </p:txBody>
      </p:sp>
    </p:spTree>
    <p:extLst>
      <p:ext uri="{BB962C8B-B14F-4D97-AF65-F5344CB8AC3E}">
        <p14:creationId xmlns:p14="http://schemas.microsoft.com/office/powerpoint/2010/main" val="35648629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149" y="1845113"/>
            <a:ext cx="10913701" cy="2457019"/>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إجوا المجوس لعند يسوع من محل بعيد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لحتى يقدموا هدايا ويسجدوا بخشوع </a:t>
            </a:r>
          </a:p>
        </p:txBody>
      </p:sp>
    </p:spTree>
    <p:extLst>
      <p:ext uri="{BB962C8B-B14F-4D97-AF65-F5344CB8AC3E}">
        <p14:creationId xmlns:p14="http://schemas.microsoft.com/office/powerpoint/2010/main" val="6926772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1853411"/>
            <a:ext cx="10913701" cy="2457019"/>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إيجا ملايكة كتار كتير وظهروا للرعاة </a:t>
            </a:r>
            <a:endParaRPr lang="ar-SA" sz="24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المجد لله في الاعالي وعلى الارض السلام</a:t>
            </a:r>
          </a:p>
        </p:txBody>
      </p:sp>
    </p:spTree>
    <p:extLst>
      <p:ext uri="{BB962C8B-B14F-4D97-AF65-F5344CB8AC3E}">
        <p14:creationId xmlns:p14="http://schemas.microsoft.com/office/powerpoint/2010/main" val="35994141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149" y="1616221"/>
            <a:ext cx="10913701" cy="2460738"/>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يلا كلنا بصوت عالي من منقوله ليسوع </a:t>
            </a:r>
          </a:p>
          <a:p>
            <a:pPr marL="0" marR="0" algn="ctr" rtl="1">
              <a:lnSpc>
                <a:spcPct val="150000"/>
              </a:lnSpc>
              <a:spcBef>
                <a:spcPts val="0"/>
              </a:spcBef>
              <a:spcAft>
                <a:spcPts val="240"/>
              </a:spcAft>
            </a:pPr>
            <a:r>
              <a:rPr lang="ar-LB" sz="5400" b="1" dirty="0">
                <a:solidFill>
                  <a:srgbClr val="273582"/>
                </a:solidFill>
                <a:effectLst/>
                <a:latin typeface="Times New Roman" panose="02020603050405020304" pitchFamily="18" charset="0"/>
                <a:ea typeface="Times New Roman" panose="02020603050405020304" pitchFamily="18" charset="0"/>
              </a:rPr>
              <a:t>(</a:t>
            </a:r>
            <a:r>
              <a:rPr lang="ar-SA" sz="5400" b="1" dirty="0">
                <a:solidFill>
                  <a:srgbClr val="273582"/>
                </a:solidFill>
                <a:effectLst/>
                <a:latin typeface="Times New Roman" panose="02020603050405020304" pitchFamily="18" charset="0"/>
                <a:ea typeface="Times New Roman" panose="02020603050405020304" pitchFamily="18" charset="0"/>
              </a:rPr>
              <a:t>بدي حبك يا يسوع طول ما انا موجود</a:t>
            </a:r>
            <a:r>
              <a:rPr lang="ar-LB" sz="5400" b="1" dirty="0">
                <a:solidFill>
                  <a:srgbClr val="273582"/>
                </a:solidFill>
                <a:effectLst/>
                <a:latin typeface="Times New Roman" panose="02020603050405020304" pitchFamily="18" charset="0"/>
                <a:ea typeface="Times New Roman" panose="02020603050405020304" pitchFamily="18" charset="0"/>
              </a:rPr>
              <a:t>)</a:t>
            </a:r>
            <a:r>
              <a:rPr lang="en-US" sz="5400" b="1" dirty="0">
                <a:solidFill>
                  <a:srgbClr val="273582"/>
                </a:solidFill>
                <a:effectLst/>
                <a:latin typeface="Times New Roman" panose="02020603050405020304" pitchFamily="18" charset="0"/>
                <a:ea typeface="Times New Roman" panose="02020603050405020304" pitchFamily="18" charset="0"/>
              </a:rPr>
              <a:t> ٢</a:t>
            </a:r>
            <a:endParaRPr lang="ar-SA" sz="5400" b="1" dirty="0">
              <a:solidFill>
                <a:srgbClr val="273582"/>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855667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29333" y="1055667"/>
            <a:ext cx="5805370" cy="224676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endParaRPr lang="en-US" sz="8000" b="1" dirty="0">
              <a:ln/>
              <a:solidFill>
                <a:srgbClr val="00B050"/>
              </a:solidFill>
              <a:latin typeface="Tahoma" panose="020B0604030504040204" pitchFamily="34" charset="0"/>
              <a:ea typeface="Tahoma" panose="020B0604030504040204" pitchFamily="34" charset="0"/>
            </a:endParaRPr>
          </a:p>
          <a:p>
            <a:pPr algn="ctr"/>
            <a:r>
              <a:rPr lang="ar-LB" sz="6000" b="0" i="0" dirty="0">
                <a:solidFill>
                  <a:srgbClr val="7030A0"/>
                </a:solidFill>
                <a:effectLst/>
                <a:latin typeface="Tahoma" panose="020B0604030504040204" pitchFamily="34" charset="0"/>
                <a:ea typeface="Tahoma" panose="020B0604030504040204" pitchFamily="34" charset="0"/>
              </a:rPr>
              <a:t>مين هو ملك السما </a:t>
            </a:r>
            <a:endParaRPr lang="ar-SA" sz="6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Min houwe malik el sama">
            <a:hlinkClick r:id="" action="ppaction://media"/>
            <a:extLst>
              <a:ext uri="{FF2B5EF4-FFF2-40B4-BE49-F238E27FC236}">
                <a16:creationId xmlns:a16="http://schemas.microsoft.com/office/drawing/2014/main" id="{F2665ECE-872B-47EA-B264-3F951440CC9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520127" y="651753"/>
            <a:ext cx="666294" cy="666294"/>
          </a:xfrm>
          <a:prstGeom prst="rect">
            <a:avLst/>
          </a:prstGeom>
        </p:spPr>
      </p:pic>
    </p:spTree>
    <p:extLst>
      <p:ext uri="{BB962C8B-B14F-4D97-AF65-F5344CB8AC3E}">
        <p14:creationId xmlns:p14="http://schemas.microsoft.com/office/powerpoint/2010/main" val="37718888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1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491441"/>
            <a:ext cx="9159203" cy="5720540"/>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(مين هو ملك السما مين هو ملك الارض</a:t>
            </a:r>
          </a:p>
          <a:p>
            <a:pPr algn="ctr" rtl="1">
              <a:lnSpc>
                <a:spcPct val="150000"/>
              </a:lnSpc>
            </a:pPr>
            <a:r>
              <a:rPr lang="ar-LB" sz="5000" b="1" i="0" dirty="0">
                <a:solidFill>
                  <a:srgbClr val="273582"/>
                </a:solidFill>
                <a:effectLst/>
                <a:latin typeface="Tahoma" panose="020B0604030504040204" pitchFamily="34" charset="0"/>
              </a:rPr>
              <a:t> مين هو ملك العالم كله هو ملكي </a:t>
            </a:r>
          </a:p>
          <a:p>
            <a:pPr algn="ctr" rtl="1">
              <a:lnSpc>
                <a:spcPct val="150000"/>
              </a:lnSpc>
            </a:pPr>
            <a:r>
              <a:rPr lang="ar-LB" sz="5000" b="1" i="0" dirty="0">
                <a:solidFill>
                  <a:srgbClr val="273582"/>
                </a:solidFill>
                <a:effectLst/>
                <a:latin typeface="Tahoma" panose="020B0604030504040204" pitchFamily="34" charset="0"/>
              </a:rPr>
              <a:t>ي س و ع ..... يسوع</a:t>
            </a:r>
          </a:p>
          <a:p>
            <a:pPr algn="ctr" rtl="1">
              <a:lnSpc>
                <a:spcPct val="150000"/>
              </a:lnSpc>
            </a:pPr>
            <a:r>
              <a:rPr lang="ar-LB" sz="5000" b="1" i="0" dirty="0">
                <a:solidFill>
                  <a:srgbClr val="273582"/>
                </a:solidFill>
                <a:effectLst/>
                <a:latin typeface="Tahoma" panose="020B0604030504040204" pitchFamily="34" charset="0"/>
              </a:rPr>
              <a:t> هو ملك الملوك </a:t>
            </a:r>
          </a:p>
          <a:p>
            <a:pPr algn="ctr" rtl="1">
              <a:lnSpc>
                <a:spcPct val="150000"/>
              </a:lnSpc>
            </a:pPr>
            <a:r>
              <a:rPr lang="ar-LB" sz="5000" b="1" i="0" dirty="0">
                <a:solidFill>
                  <a:srgbClr val="273582"/>
                </a:solidFill>
                <a:effectLst/>
                <a:latin typeface="Tahoma" panose="020B0604030504040204" pitchFamily="34" charset="0"/>
              </a:rPr>
              <a:t>هو ملك العالم كله هو ملكي)٢</a:t>
            </a:r>
          </a:p>
        </p:txBody>
      </p:sp>
    </p:spTree>
    <p:extLst>
      <p:ext uri="{BB962C8B-B14F-4D97-AF65-F5344CB8AC3E}">
        <p14:creationId xmlns:p14="http://schemas.microsoft.com/office/powerpoint/2010/main" val="792659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371750"/>
            <a:ext cx="9159203" cy="5720540"/>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(يسوع ملك السما يسوع ملك الارض</a:t>
            </a:r>
          </a:p>
          <a:p>
            <a:pPr algn="ctr" rtl="1">
              <a:lnSpc>
                <a:spcPct val="150000"/>
              </a:lnSpc>
            </a:pPr>
            <a:r>
              <a:rPr lang="ar-LB" sz="5000" b="1" i="0" dirty="0">
                <a:solidFill>
                  <a:srgbClr val="273582"/>
                </a:solidFill>
                <a:effectLst/>
                <a:latin typeface="Tahoma" panose="020B0604030504040204" pitchFamily="34" charset="0"/>
              </a:rPr>
              <a:t>  يسوع ملك العالم كله ويسوع ملكي </a:t>
            </a:r>
          </a:p>
          <a:p>
            <a:pPr algn="ctr" rtl="1">
              <a:lnSpc>
                <a:spcPct val="150000"/>
              </a:lnSpc>
            </a:pPr>
            <a:r>
              <a:rPr lang="ar-LB" sz="5000" b="1" i="0" dirty="0">
                <a:solidFill>
                  <a:srgbClr val="273582"/>
                </a:solidFill>
                <a:effectLst/>
                <a:latin typeface="Tahoma" panose="020B0604030504040204" pitchFamily="34" charset="0"/>
              </a:rPr>
              <a:t>ي س و ع ..... يسوع</a:t>
            </a:r>
          </a:p>
          <a:p>
            <a:pPr algn="ctr" rtl="1">
              <a:lnSpc>
                <a:spcPct val="150000"/>
              </a:lnSpc>
            </a:pPr>
            <a:r>
              <a:rPr lang="ar-LB" sz="5000" b="1" i="0" dirty="0">
                <a:solidFill>
                  <a:srgbClr val="273582"/>
                </a:solidFill>
                <a:effectLst/>
                <a:latin typeface="Tahoma" panose="020B0604030504040204" pitchFamily="34" charset="0"/>
              </a:rPr>
              <a:t> هو ملك الملوك </a:t>
            </a:r>
          </a:p>
          <a:p>
            <a:pPr algn="ctr" rtl="1">
              <a:lnSpc>
                <a:spcPct val="150000"/>
              </a:lnSpc>
            </a:pPr>
            <a:r>
              <a:rPr lang="ar-LB" sz="5000" b="1" i="0" dirty="0">
                <a:solidFill>
                  <a:srgbClr val="273582"/>
                </a:solidFill>
                <a:effectLst/>
                <a:latin typeface="Tahoma" panose="020B0604030504040204" pitchFamily="34" charset="0"/>
              </a:rPr>
              <a:t>يسوع ملك العالم كله ويسوع ملكي)٢</a:t>
            </a:r>
          </a:p>
        </p:txBody>
      </p:sp>
    </p:spTree>
    <p:extLst>
      <p:ext uri="{BB962C8B-B14F-4D97-AF65-F5344CB8AC3E}">
        <p14:creationId xmlns:p14="http://schemas.microsoft.com/office/powerpoint/2010/main" val="1403112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194973"/>
            <a:ext cx="5805370" cy="243143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7200" b="0" i="0" dirty="0">
                <a:solidFill>
                  <a:srgbClr val="7030A0"/>
                </a:solidFill>
                <a:effectLst/>
                <a:latin typeface="Tahoma" panose="020B0604030504040204" pitchFamily="34" charset="0"/>
              </a:rPr>
              <a:t>حبك بحير </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7obak be7ayar">
            <a:hlinkClick r:id="" action="ppaction://media"/>
            <a:extLst>
              <a:ext uri="{FF2B5EF4-FFF2-40B4-BE49-F238E27FC236}">
                <a16:creationId xmlns:a16="http://schemas.microsoft.com/office/drawing/2014/main" id="{3D8DFE30-9312-45B3-B367-D76D1B5217F7}"/>
              </a:ext>
            </a:extLst>
          </p:cNvPr>
          <p:cNvPicPr>
            <a:picLocks noChangeAspect="1"/>
          </p:cNvPicPr>
          <p:nvPr>
            <a:audioFile r:link="rId1"/>
            <p:extLst>
              <p:ext uri="{DAA4B4D4-6D71-4841-9C94-3DE7FCFB9230}">
                <p14:media xmlns:p14="http://schemas.microsoft.com/office/powerpoint/2010/main" r:embed="rId2">
                  <p14:trim end="19146"/>
                </p14:media>
              </p:ext>
            </p:extLst>
          </p:nvPr>
        </p:nvPicPr>
        <p:blipFill>
          <a:blip r:embed="rId6"/>
          <a:stretch>
            <a:fillRect/>
          </a:stretch>
        </p:blipFill>
        <p:spPr>
          <a:xfrm>
            <a:off x="10685497" y="651853"/>
            <a:ext cx="609600" cy="609600"/>
          </a:xfrm>
          <a:prstGeom prst="rect">
            <a:avLst/>
          </a:prstGeom>
        </p:spPr>
      </p:pic>
    </p:spTree>
    <p:extLst>
      <p:ext uri="{BB962C8B-B14F-4D97-AF65-F5344CB8AC3E}">
        <p14:creationId xmlns:p14="http://schemas.microsoft.com/office/powerpoint/2010/main" val="42724576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27091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524362" y="198331"/>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5" name="Picture 4" descr="A group of kids posing for a photo&#10;&#10;Description automatically generated with medium confidence">
            <a:extLst>
              <a:ext uri="{FF2B5EF4-FFF2-40B4-BE49-F238E27FC236}">
                <a16:creationId xmlns:a16="http://schemas.microsoft.com/office/drawing/2014/main" id="{DFB1D0A1-0E39-4A0C-8E19-9C4CE2819A3A}"/>
              </a:ext>
            </a:extLst>
          </p:cNvPr>
          <p:cNvPicPr>
            <a:picLocks noChangeAspect="1"/>
          </p:cNvPicPr>
          <p:nvPr/>
        </p:nvPicPr>
        <p:blipFill>
          <a:blip r:embed="rId3"/>
          <a:stretch>
            <a:fillRect/>
          </a:stretch>
        </p:blipFill>
        <p:spPr>
          <a:xfrm>
            <a:off x="3350363" y="1620018"/>
            <a:ext cx="5177623" cy="4777244"/>
          </a:xfrm>
          <a:prstGeom prst="rect">
            <a:avLst/>
          </a:prstGeom>
        </p:spPr>
      </p:pic>
      <p:pic>
        <p:nvPicPr>
          <p:cNvPr id="8" name="Picture 7">
            <a:extLst>
              <a:ext uri="{FF2B5EF4-FFF2-40B4-BE49-F238E27FC236}">
                <a16:creationId xmlns:a16="http://schemas.microsoft.com/office/drawing/2014/main" id="{E6D5FF40-C04C-4D3B-9CB3-89C7F67E2E36}"/>
              </a:ext>
            </a:extLst>
          </p:cNvPr>
          <p:cNvPicPr>
            <a:picLocks noChangeAspect="1"/>
          </p:cNvPicPr>
          <p:nvPr/>
        </p:nvPicPr>
        <p:blipFill>
          <a:blip r:embed="rId4"/>
          <a:stretch>
            <a:fillRect/>
          </a:stretch>
        </p:blipFill>
        <p:spPr>
          <a:xfrm>
            <a:off x="3491892" y="1915963"/>
            <a:ext cx="4894563" cy="1513037"/>
          </a:xfrm>
          <a:prstGeom prst="rect">
            <a:avLst/>
          </a:prstGeom>
        </p:spPr>
      </p:pic>
      <p:pic>
        <p:nvPicPr>
          <p:cNvPr id="4" name="Picture 3">
            <a:extLst>
              <a:ext uri="{FF2B5EF4-FFF2-40B4-BE49-F238E27FC236}">
                <a16:creationId xmlns:a16="http://schemas.microsoft.com/office/drawing/2014/main" id="{120C2134-8CCB-91FA-7952-33981149C170}"/>
              </a:ext>
            </a:extLst>
          </p:cNvPr>
          <p:cNvPicPr>
            <a:picLocks noChangeAspect="1"/>
          </p:cNvPicPr>
          <p:nvPr/>
        </p:nvPicPr>
        <p:blipFill>
          <a:blip r:embed="rId5"/>
          <a:stretch>
            <a:fillRect/>
          </a:stretch>
        </p:blipFill>
        <p:spPr>
          <a:xfrm>
            <a:off x="8511433" y="0"/>
            <a:ext cx="3680567" cy="2716258"/>
          </a:xfrm>
          <a:prstGeom prst="rect">
            <a:avLst/>
          </a:prstGeom>
        </p:spPr>
      </p:pic>
    </p:spTree>
    <p:extLst>
      <p:ext uri="{BB962C8B-B14F-4D97-AF65-F5344CB8AC3E}">
        <p14:creationId xmlns:p14="http://schemas.microsoft.com/office/powerpoint/2010/main" val="1900258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339608"/>
            <a:ext cx="9159203" cy="6060826"/>
          </a:xfrm>
          <a:prstGeom prst="rect">
            <a:avLst/>
          </a:prstGeom>
        </p:spPr>
        <p:txBody>
          <a:bodyPr wrap="square">
            <a:spAutoFit/>
          </a:bodyPr>
          <a:lstStyle/>
          <a:p>
            <a:pPr algn="ctr" rtl="1">
              <a:lnSpc>
                <a:spcPct val="150000"/>
              </a:lnSpc>
            </a:pPr>
            <a:r>
              <a:rPr lang="en-US" sz="4400" i="0" dirty="0">
                <a:solidFill>
                  <a:srgbClr val="273582"/>
                </a:solidFill>
                <a:effectLst/>
                <a:latin typeface="Tahoma" panose="020B0604030504040204" pitchFamily="34" charset="0"/>
              </a:rPr>
              <a:t>)</a:t>
            </a:r>
            <a:r>
              <a:rPr lang="ar-LB" sz="4400" b="1" i="0" dirty="0">
                <a:solidFill>
                  <a:srgbClr val="273582"/>
                </a:solidFill>
                <a:effectLst/>
                <a:latin typeface="Tahoma" panose="020B0604030504040204" pitchFamily="34" charset="0"/>
              </a:rPr>
              <a:t>حبك بيحير</a:t>
            </a:r>
            <a:br>
              <a:rPr lang="ar-LB" sz="4400" b="1" dirty="0">
                <a:solidFill>
                  <a:srgbClr val="273582"/>
                </a:solidFill>
              </a:rPr>
            </a:br>
            <a:r>
              <a:rPr lang="ar-LB" sz="4400" b="1" i="0" dirty="0">
                <a:solidFill>
                  <a:srgbClr val="273582"/>
                </a:solidFill>
                <a:effectLst/>
                <a:latin typeface="Tahoma" panose="020B0604030504040204" pitchFamily="34" charset="0"/>
              </a:rPr>
              <a:t>جيت طفل صغير</a:t>
            </a:r>
            <a:br>
              <a:rPr lang="ar-LB" sz="4400" b="1" dirty="0">
                <a:solidFill>
                  <a:srgbClr val="273582"/>
                </a:solidFill>
              </a:rPr>
            </a:br>
            <a:r>
              <a:rPr lang="ar-LB" sz="4400" b="1" i="0" dirty="0">
                <a:solidFill>
                  <a:srgbClr val="273582"/>
                </a:solidFill>
                <a:effectLst/>
                <a:latin typeface="Tahoma" panose="020B0604030504040204" pitchFamily="34" charset="0"/>
              </a:rPr>
              <a:t>لارضنا</a:t>
            </a:r>
            <a:br>
              <a:rPr lang="ar-LB" sz="4400" b="1" dirty="0">
                <a:solidFill>
                  <a:srgbClr val="273582"/>
                </a:solidFill>
              </a:rPr>
            </a:br>
            <a:r>
              <a:rPr lang="ar-LB" sz="4400" b="1" i="0" dirty="0">
                <a:solidFill>
                  <a:srgbClr val="273582"/>
                </a:solidFill>
                <a:effectLst/>
                <a:latin typeface="Tahoma" panose="020B0604030504040204" pitchFamily="34" charset="0"/>
              </a:rPr>
              <a:t>احضان بتشيلك</a:t>
            </a:r>
            <a:br>
              <a:rPr lang="ar-LB" sz="4400" b="1" dirty="0">
                <a:solidFill>
                  <a:srgbClr val="273582"/>
                </a:solidFill>
              </a:rPr>
            </a:br>
            <a:r>
              <a:rPr lang="ar-LB" sz="4400" b="1" i="0" dirty="0">
                <a:solidFill>
                  <a:srgbClr val="273582"/>
                </a:solidFill>
                <a:effectLst/>
                <a:latin typeface="Tahoma" panose="020B0604030504040204" pitchFamily="34" charset="0"/>
              </a:rPr>
              <a:t>وهدايا تجيلك</a:t>
            </a:r>
            <a:br>
              <a:rPr lang="ar-LB" sz="4400" b="1" dirty="0">
                <a:solidFill>
                  <a:srgbClr val="273582"/>
                </a:solidFill>
              </a:rPr>
            </a:br>
            <a:r>
              <a:rPr lang="ar-LB" sz="4400" b="1" i="0" dirty="0">
                <a:solidFill>
                  <a:srgbClr val="273582"/>
                </a:solidFill>
                <a:effectLst/>
                <a:latin typeface="Tahoma" panose="020B0604030504040204" pitchFamily="34" charset="0"/>
              </a:rPr>
              <a:t>زيينا</a:t>
            </a:r>
            <a:r>
              <a:rPr lang="en-US" sz="4400" i="0" dirty="0">
                <a:solidFill>
                  <a:srgbClr val="273582"/>
                </a:solidFill>
                <a:effectLst/>
                <a:latin typeface="Tahoma" panose="020B0604030504040204" pitchFamily="34" charset="0"/>
              </a:rPr>
              <a:t>(</a:t>
            </a:r>
            <a:r>
              <a:rPr lang="en-US" sz="4400" b="1" i="0" dirty="0">
                <a:solidFill>
                  <a:srgbClr val="273582"/>
                </a:solidFill>
                <a:effectLst/>
                <a:latin typeface="Arial" panose="020B0604020202020204" pitchFamily="34" charset="0"/>
                <a:cs typeface="Arial" panose="020B0604020202020204" pitchFamily="34" charset="0"/>
              </a:rPr>
              <a:t>٢</a:t>
            </a:r>
            <a:endParaRPr lang="ar-LB" sz="4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950454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326003"/>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لاكن يسوع من غير ولا خطيه</a:t>
            </a:r>
            <a:br>
              <a:rPr lang="ar-LB" sz="5400" b="1" dirty="0">
                <a:solidFill>
                  <a:srgbClr val="273582"/>
                </a:solidFill>
              </a:rPr>
            </a:br>
            <a:r>
              <a:rPr lang="ar-LB" sz="5400" b="1" i="0" dirty="0">
                <a:solidFill>
                  <a:srgbClr val="273582"/>
                </a:solidFill>
                <a:effectLst/>
                <a:latin typeface="Tahoma" panose="020B0604030504040204" pitchFamily="34" charset="0"/>
              </a:rPr>
              <a:t>عيشت معانا في دنيتنا ديَّ</a:t>
            </a:r>
            <a:br>
              <a:rPr lang="ar-LB" sz="5400" b="1" dirty="0">
                <a:solidFill>
                  <a:srgbClr val="273582"/>
                </a:solidFill>
              </a:rPr>
            </a:br>
            <a:r>
              <a:rPr lang="ar-LB" sz="5400" b="1" i="0" dirty="0">
                <a:solidFill>
                  <a:srgbClr val="273582"/>
                </a:solidFill>
                <a:effectLst/>
                <a:latin typeface="Tahoma" panose="020B0604030504040204" pitchFamily="34" charset="0"/>
              </a:rPr>
              <a:t>تعالي نضف قلبي و اسكن فيه</a:t>
            </a:r>
            <a:br>
              <a:rPr lang="ar-LB" sz="5400" b="1" dirty="0">
                <a:solidFill>
                  <a:srgbClr val="273582"/>
                </a:solidFill>
              </a:rPr>
            </a:br>
            <a:r>
              <a:rPr lang="ar-LB" sz="5400" b="1" i="0" dirty="0">
                <a:solidFill>
                  <a:srgbClr val="273582"/>
                </a:solidFill>
                <a:effectLst/>
                <a:latin typeface="Tahoma" panose="020B0604030504040204" pitchFamily="34" charset="0"/>
              </a:rPr>
              <a:t>ويكون ميلادك ياربي فيه</a:t>
            </a:r>
            <a:endParaRPr lang="ar-LB" sz="5000" b="1" i="0" dirty="0">
              <a:solidFill>
                <a:srgbClr val="273582"/>
              </a:solidFill>
              <a:effectLst/>
              <a:latin typeface="Tahoma" panose="020B0604030504040204" pitchFamily="34" charset="0"/>
            </a:endParaRPr>
          </a:p>
        </p:txBody>
      </p:sp>
      <p:sp>
        <p:nvSpPr>
          <p:cNvPr id="10" name="TextBox 9">
            <a:extLst>
              <a:ext uri="{FF2B5EF4-FFF2-40B4-BE49-F238E27FC236}">
                <a16:creationId xmlns:a16="http://schemas.microsoft.com/office/drawing/2014/main" id="{2B57F2B7-BFFB-4824-9D42-7EF02B56C203}"/>
              </a:ext>
            </a:extLst>
          </p:cNvPr>
          <p:cNvSpPr txBox="1"/>
          <p:nvPr/>
        </p:nvSpPr>
        <p:spPr>
          <a:xfrm>
            <a:off x="4713591" y="5349997"/>
            <a:ext cx="2945049" cy="923330"/>
          </a:xfrm>
          <a:prstGeom prst="rect">
            <a:avLst/>
          </a:prstGeom>
          <a:noFill/>
        </p:spPr>
        <p:txBody>
          <a:bodyPr wrap="square">
            <a:spAutoFit/>
          </a:bodyPr>
          <a:lstStyle/>
          <a:p>
            <a:pPr algn="ctr"/>
            <a:r>
              <a:rPr lang="ar-LB" sz="5400" b="1" i="0" dirty="0">
                <a:solidFill>
                  <a:srgbClr val="273582"/>
                </a:solidFill>
                <a:effectLst/>
                <a:latin typeface="Tahoma" panose="020B0604030504040204" pitchFamily="34" charset="0"/>
              </a:rPr>
              <a:t>حبك</a:t>
            </a:r>
            <a:endParaRPr lang="en-US" sz="5400" dirty="0"/>
          </a:p>
        </p:txBody>
      </p:sp>
    </p:spTree>
    <p:extLst>
      <p:ext uri="{BB962C8B-B14F-4D97-AF65-F5344CB8AC3E}">
        <p14:creationId xmlns:p14="http://schemas.microsoft.com/office/powerpoint/2010/main" val="18539159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294200"/>
            <a:ext cx="9159203" cy="6060826"/>
          </a:xfrm>
          <a:prstGeom prst="rect">
            <a:avLst/>
          </a:prstGeom>
        </p:spPr>
        <p:txBody>
          <a:bodyPr wrap="square">
            <a:spAutoFit/>
          </a:bodyPr>
          <a:lstStyle/>
          <a:p>
            <a:pPr algn="ctr" rtl="1">
              <a:lnSpc>
                <a:spcPct val="150000"/>
              </a:lnSpc>
            </a:pPr>
            <a:r>
              <a:rPr lang="ar-LB" sz="4400" b="1" i="0" dirty="0">
                <a:solidFill>
                  <a:srgbClr val="273582"/>
                </a:solidFill>
                <a:effectLst/>
                <a:latin typeface="Tahoma" panose="020B0604030504040204" pitchFamily="34" charset="0"/>
              </a:rPr>
              <a:t>حبك بيحير</a:t>
            </a:r>
            <a:br>
              <a:rPr lang="ar-LB" sz="4400" b="1" dirty="0">
                <a:solidFill>
                  <a:srgbClr val="273582"/>
                </a:solidFill>
              </a:rPr>
            </a:br>
            <a:r>
              <a:rPr lang="ar-LB" sz="4400" b="1" i="0" dirty="0">
                <a:solidFill>
                  <a:srgbClr val="273582"/>
                </a:solidFill>
                <a:effectLst/>
                <a:latin typeface="Tahoma" panose="020B0604030504040204" pitchFamily="34" charset="0"/>
              </a:rPr>
              <a:t>جيت طفل صغير</a:t>
            </a:r>
            <a:br>
              <a:rPr lang="ar-LB" sz="4400" b="1" dirty="0">
                <a:solidFill>
                  <a:srgbClr val="273582"/>
                </a:solidFill>
              </a:rPr>
            </a:br>
            <a:r>
              <a:rPr lang="ar-LB" sz="4400" b="1" i="0" dirty="0">
                <a:solidFill>
                  <a:srgbClr val="273582"/>
                </a:solidFill>
                <a:effectLst/>
                <a:latin typeface="Tahoma" panose="020B0604030504040204" pitchFamily="34" charset="0"/>
              </a:rPr>
              <a:t>لارضنا</a:t>
            </a:r>
            <a:br>
              <a:rPr lang="ar-LB" sz="4400" b="1" dirty="0">
                <a:solidFill>
                  <a:srgbClr val="273582"/>
                </a:solidFill>
              </a:rPr>
            </a:br>
            <a:r>
              <a:rPr lang="ar-LB" sz="4400" b="1" i="0" dirty="0">
                <a:solidFill>
                  <a:srgbClr val="273582"/>
                </a:solidFill>
                <a:effectLst/>
                <a:latin typeface="Tahoma" panose="020B0604030504040204" pitchFamily="34" charset="0"/>
              </a:rPr>
              <a:t>احضان بتشيلك</a:t>
            </a:r>
            <a:br>
              <a:rPr lang="ar-LB" sz="4400" b="1" dirty="0">
                <a:solidFill>
                  <a:srgbClr val="273582"/>
                </a:solidFill>
              </a:rPr>
            </a:br>
            <a:r>
              <a:rPr lang="ar-LB" sz="4400" b="1" i="0" dirty="0">
                <a:solidFill>
                  <a:srgbClr val="273582"/>
                </a:solidFill>
                <a:effectLst/>
                <a:latin typeface="Tahoma" panose="020B0604030504040204" pitchFamily="34" charset="0"/>
              </a:rPr>
              <a:t>وهدايا تجيلك</a:t>
            </a:r>
            <a:br>
              <a:rPr lang="ar-LB" sz="4400" b="1" dirty="0">
                <a:solidFill>
                  <a:srgbClr val="273582"/>
                </a:solidFill>
              </a:rPr>
            </a:br>
            <a:r>
              <a:rPr lang="ar-LB" sz="4400" b="1" i="0" dirty="0">
                <a:solidFill>
                  <a:srgbClr val="273582"/>
                </a:solidFill>
                <a:effectLst/>
                <a:latin typeface="Tahoma" panose="020B0604030504040204" pitchFamily="34" charset="0"/>
              </a:rPr>
              <a:t>زيينا</a:t>
            </a:r>
          </a:p>
        </p:txBody>
      </p:sp>
    </p:spTree>
    <p:extLst>
      <p:ext uri="{BB962C8B-B14F-4D97-AF65-F5344CB8AC3E}">
        <p14:creationId xmlns:p14="http://schemas.microsoft.com/office/powerpoint/2010/main" val="7116170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570814"/>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لاكن يسوع من غير ولا خطيه</a:t>
            </a:r>
            <a:br>
              <a:rPr lang="ar-LB" sz="5400" b="1" dirty="0">
                <a:solidFill>
                  <a:srgbClr val="273582"/>
                </a:solidFill>
              </a:rPr>
            </a:br>
            <a:r>
              <a:rPr lang="ar-LB" sz="5400" b="1" i="0" dirty="0">
                <a:solidFill>
                  <a:srgbClr val="273582"/>
                </a:solidFill>
                <a:effectLst/>
                <a:latin typeface="Tahoma" panose="020B0604030504040204" pitchFamily="34" charset="0"/>
              </a:rPr>
              <a:t>عيشت معانا في دنيتنا ديَّ</a:t>
            </a:r>
            <a:br>
              <a:rPr lang="ar-LB" sz="5400" b="1" dirty="0">
                <a:solidFill>
                  <a:srgbClr val="273582"/>
                </a:solidFill>
              </a:rPr>
            </a:br>
            <a:r>
              <a:rPr lang="ar-LB" sz="5400" b="1" i="0" dirty="0">
                <a:solidFill>
                  <a:srgbClr val="273582"/>
                </a:solidFill>
                <a:effectLst/>
                <a:latin typeface="Tahoma" panose="020B0604030504040204" pitchFamily="34" charset="0"/>
              </a:rPr>
              <a:t>تعالي نضف قلبي و اسكن فيه</a:t>
            </a:r>
            <a:br>
              <a:rPr lang="ar-LB" sz="5400" b="1" dirty="0">
                <a:solidFill>
                  <a:srgbClr val="273582"/>
                </a:solidFill>
              </a:rPr>
            </a:br>
            <a:r>
              <a:rPr lang="ar-LB" sz="5400" b="1" i="0" dirty="0">
                <a:solidFill>
                  <a:srgbClr val="273582"/>
                </a:solidFill>
                <a:effectLst/>
                <a:latin typeface="Tahoma" panose="020B0604030504040204" pitchFamily="34" charset="0"/>
              </a:rPr>
              <a:t>ويكون ميلادك ياربي فيه</a:t>
            </a:r>
            <a:endParaRPr lang="ar-LB" sz="5000" b="1" i="0" dirty="0">
              <a:solidFill>
                <a:srgbClr val="273582"/>
              </a:solidFill>
              <a:effectLst/>
              <a:latin typeface="Tahoma" panose="020B0604030504040204" pitchFamily="34" charset="0"/>
            </a:endParaRPr>
          </a:p>
        </p:txBody>
      </p:sp>
      <p:sp>
        <p:nvSpPr>
          <p:cNvPr id="10" name="TextBox 9">
            <a:extLst>
              <a:ext uri="{FF2B5EF4-FFF2-40B4-BE49-F238E27FC236}">
                <a16:creationId xmlns:a16="http://schemas.microsoft.com/office/drawing/2014/main" id="{07EEA415-0C0A-417B-A5A2-3F24CC9315C2}"/>
              </a:ext>
            </a:extLst>
          </p:cNvPr>
          <p:cNvSpPr txBox="1"/>
          <p:nvPr/>
        </p:nvSpPr>
        <p:spPr>
          <a:xfrm>
            <a:off x="5076671" y="5495175"/>
            <a:ext cx="2283569" cy="923330"/>
          </a:xfrm>
          <a:prstGeom prst="rect">
            <a:avLst/>
          </a:prstGeom>
          <a:noFill/>
        </p:spPr>
        <p:txBody>
          <a:bodyPr wrap="square">
            <a:spAutoFit/>
          </a:bodyPr>
          <a:lstStyle/>
          <a:p>
            <a:pPr algn="ctr"/>
            <a:r>
              <a:rPr lang="ar-LB" sz="5400" b="1" i="0" dirty="0">
                <a:solidFill>
                  <a:srgbClr val="273582"/>
                </a:solidFill>
                <a:effectLst/>
                <a:latin typeface="Tahoma" panose="020B0604030504040204" pitchFamily="34" charset="0"/>
              </a:rPr>
              <a:t>حبك</a:t>
            </a:r>
            <a:endParaRPr lang="en-US" sz="5400" dirty="0"/>
          </a:p>
        </p:txBody>
      </p:sp>
    </p:spTree>
    <p:extLst>
      <p:ext uri="{BB962C8B-B14F-4D97-AF65-F5344CB8AC3E}">
        <p14:creationId xmlns:p14="http://schemas.microsoft.com/office/powerpoint/2010/main" val="9674592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64325"/>
            <a:ext cx="0"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85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955279" y="626840"/>
            <a:ext cx="7583628" cy="1107996"/>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cs typeface="Tahoma" panose="020B0604030504040204" pitchFamily="34" charset="0"/>
              </a:rPr>
              <a:t>لعبة: </a:t>
            </a:r>
            <a:r>
              <a:rPr lang="ar-LB" sz="6600" b="1" dirty="0">
                <a:solidFill>
                  <a:srgbClr val="7030A0"/>
                </a:solidFill>
                <a:latin typeface="Tahoma" panose="020B0604030504040204" pitchFamily="34" charset="0"/>
                <a:ea typeface="Tahoma" panose="020B0604030504040204" pitchFamily="34" charset="0"/>
                <a:cs typeface="Tahoma" panose="020B0604030504040204" pitchFamily="34" charset="0"/>
              </a:rPr>
              <a:t>أكل الحلوى</a:t>
            </a:r>
            <a:endParaRPr lang="en-US" sz="6600" b="1" dirty="0">
              <a:ln/>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grpSp>
        <p:nvGrpSpPr>
          <p:cNvPr id="2" name="Group 1">
            <a:extLst>
              <a:ext uri="{FF2B5EF4-FFF2-40B4-BE49-F238E27FC236}">
                <a16:creationId xmlns:a16="http://schemas.microsoft.com/office/drawing/2014/main" id="{55D2D5E0-E24C-D74D-95C4-95AF43B6E6AA}"/>
              </a:ext>
            </a:extLst>
          </p:cNvPr>
          <p:cNvGrpSpPr/>
          <p:nvPr/>
        </p:nvGrpSpPr>
        <p:grpSpPr>
          <a:xfrm>
            <a:off x="9890647" y="1788134"/>
            <a:ext cx="626932" cy="923330"/>
            <a:chOff x="8367435" y="2598173"/>
            <a:chExt cx="626932" cy="923330"/>
          </a:xfrm>
        </p:grpSpPr>
        <p:sp>
          <p:nvSpPr>
            <p:cNvPr id="10" name="Oval 9">
              <a:extLst>
                <a:ext uri="{FF2B5EF4-FFF2-40B4-BE49-F238E27FC236}">
                  <a16:creationId xmlns:a16="http://schemas.microsoft.com/office/drawing/2014/main" id="{422D4227-745D-1C4C-9B9F-BE51538AC815}"/>
                </a:ext>
              </a:extLst>
            </p:cNvPr>
            <p:cNvSpPr/>
            <p:nvPr/>
          </p:nvSpPr>
          <p:spPr>
            <a:xfrm>
              <a:off x="8367435" y="275030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3" name="Rectangle 12">
              <a:extLst>
                <a:ext uri="{FF2B5EF4-FFF2-40B4-BE49-F238E27FC236}">
                  <a16:creationId xmlns:a16="http://schemas.microsoft.com/office/drawing/2014/main" id="{41AE1A6A-C1C1-2545-AE88-CF755714564B}"/>
                </a:ext>
              </a:extLst>
            </p:cNvPr>
            <p:cNvSpPr/>
            <p:nvPr/>
          </p:nvSpPr>
          <p:spPr>
            <a:xfrm>
              <a:off x="8489238" y="259817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grpSp>
      <p:grpSp>
        <p:nvGrpSpPr>
          <p:cNvPr id="18" name="Group 17">
            <a:extLst>
              <a:ext uri="{FF2B5EF4-FFF2-40B4-BE49-F238E27FC236}">
                <a16:creationId xmlns:a16="http://schemas.microsoft.com/office/drawing/2014/main" id="{BCBF50E9-A6C4-F34D-B6B7-D76AEB60D58A}"/>
              </a:ext>
            </a:extLst>
          </p:cNvPr>
          <p:cNvGrpSpPr/>
          <p:nvPr/>
        </p:nvGrpSpPr>
        <p:grpSpPr>
          <a:xfrm>
            <a:off x="6588150" y="2325990"/>
            <a:ext cx="626932" cy="923330"/>
            <a:chOff x="8367435" y="2598173"/>
            <a:chExt cx="626932" cy="923330"/>
          </a:xfrm>
        </p:grpSpPr>
        <p:sp>
          <p:nvSpPr>
            <p:cNvPr id="20" name="Oval 19">
              <a:extLst>
                <a:ext uri="{FF2B5EF4-FFF2-40B4-BE49-F238E27FC236}">
                  <a16:creationId xmlns:a16="http://schemas.microsoft.com/office/drawing/2014/main" id="{445352A3-6AC0-084C-976F-AED847D7AFE6}"/>
                </a:ext>
              </a:extLst>
            </p:cNvPr>
            <p:cNvSpPr/>
            <p:nvPr/>
          </p:nvSpPr>
          <p:spPr>
            <a:xfrm>
              <a:off x="8367435" y="275030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1" name="Rectangle 20">
              <a:extLst>
                <a:ext uri="{FF2B5EF4-FFF2-40B4-BE49-F238E27FC236}">
                  <a16:creationId xmlns:a16="http://schemas.microsoft.com/office/drawing/2014/main" id="{41B57C8C-8D42-7849-98A3-67F9507CAD9E}"/>
                </a:ext>
              </a:extLst>
            </p:cNvPr>
            <p:cNvSpPr/>
            <p:nvPr/>
          </p:nvSpPr>
          <p:spPr>
            <a:xfrm>
              <a:off x="8489238" y="259817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grpSp>
      <p:sp>
        <p:nvSpPr>
          <p:cNvPr id="23" name="Oval 22">
            <a:extLst>
              <a:ext uri="{FF2B5EF4-FFF2-40B4-BE49-F238E27FC236}">
                <a16:creationId xmlns:a16="http://schemas.microsoft.com/office/drawing/2014/main" id="{BF6D0251-AA92-43DB-BE76-34CCAE3516DC}"/>
              </a:ext>
            </a:extLst>
          </p:cNvPr>
          <p:cNvSpPr/>
          <p:nvPr/>
        </p:nvSpPr>
        <p:spPr>
          <a:xfrm>
            <a:off x="2820272" y="3203603"/>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4" name="Rectangle 23">
            <a:extLst>
              <a:ext uri="{FF2B5EF4-FFF2-40B4-BE49-F238E27FC236}">
                <a16:creationId xmlns:a16="http://schemas.microsoft.com/office/drawing/2014/main" id="{0F9D6409-BF96-4853-9082-B32615E9B9AF}"/>
              </a:ext>
            </a:extLst>
          </p:cNvPr>
          <p:cNvSpPr/>
          <p:nvPr/>
        </p:nvSpPr>
        <p:spPr>
          <a:xfrm>
            <a:off x="2953775" y="3081531"/>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٣</a:t>
            </a:r>
            <a:endParaRPr lang="en-US" sz="5400" b="1" dirty="0">
              <a:ln/>
              <a:solidFill>
                <a:schemeClr val="bg1"/>
              </a:solidFill>
              <a:latin typeface="Tahoma" panose="020B0604030504040204" pitchFamily="34" charset="0"/>
              <a:ea typeface="Tahoma" panose="020B0604030504040204" pitchFamily="34" charset="0"/>
            </a:endParaRPr>
          </a:p>
        </p:txBody>
      </p:sp>
      <p:pic>
        <p:nvPicPr>
          <p:cNvPr id="6" name="Picture 5" descr="Letter&#10;&#10;Description automatically generated">
            <a:extLst>
              <a:ext uri="{FF2B5EF4-FFF2-40B4-BE49-F238E27FC236}">
                <a16:creationId xmlns:a16="http://schemas.microsoft.com/office/drawing/2014/main" id="{B998309F-6EFA-45CB-8C73-416C10F189AF}"/>
              </a:ext>
            </a:extLst>
          </p:cNvPr>
          <p:cNvPicPr>
            <a:picLocks noChangeAspect="1"/>
          </p:cNvPicPr>
          <p:nvPr/>
        </p:nvPicPr>
        <p:blipFill>
          <a:blip r:embed="rId3"/>
          <a:stretch>
            <a:fillRect/>
          </a:stretch>
        </p:blipFill>
        <p:spPr>
          <a:xfrm>
            <a:off x="7988895" y="2753118"/>
            <a:ext cx="3164519" cy="2195947"/>
          </a:xfrm>
          <a:prstGeom prst="rect">
            <a:avLst/>
          </a:prstGeom>
          <a:ln>
            <a:noFill/>
          </a:ln>
          <a:effectLst>
            <a:outerShdw blurRad="292100" dist="139700" dir="2700000" algn="tl" rotWithShape="0">
              <a:srgbClr val="333333">
                <a:alpha val="65000"/>
              </a:srgbClr>
            </a:outerShdw>
          </a:effectLst>
        </p:spPr>
      </p:pic>
      <p:pic>
        <p:nvPicPr>
          <p:cNvPr id="8" name="Picture 7" descr="Diagram&#10;&#10;Description automatically generated">
            <a:extLst>
              <a:ext uri="{FF2B5EF4-FFF2-40B4-BE49-F238E27FC236}">
                <a16:creationId xmlns:a16="http://schemas.microsoft.com/office/drawing/2014/main" id="{9E706CED-A13B-4384-9846-A7E6E6F4B213}"/>
              </a:ext>
            </a:extLst>
          </p:cNvPr>
          <p:cNvPicPr>
            <a:picLocks noChangeAspect="1"/>
          </p:cNvPicPr>
          <p:nvPr/>
        </p:nvPicPr>
        <p:blipFill>
          <a:blip r:embed="rId4"/>
          <a:stretch>
            <a:fillRect/>
          </a:stretch>
        </p:blipFill>
        <p:spPr>
          <a:xfrm>
            <a:off x="4029355" y="3381287"/>
            <a:ext cx="3163715" cy="2114824"/>
          </a:xfrm>
          <a:prstGeom prst="rect">
            <a:avLst/>
          </a:prstGeom>
          <a:ln>
            <a:noFill/>
          </a:ln>
          <a:effectLst>
            <a:outerShdw blurRad="292100" dist="139700" dir="2700000" algn="tl" rotWithShape="0">
              <a:srgbClr val="333333">
                <a:alpha val="65000"/>
              </a:srgbClr>
            </a:outerShdw>
          </a:effectLst>
        </p:spPr>
      </p:pic>
      <p:pic>
        <p:nvPicPr>
          <p:cNvPr id="14" name="Picture 13" descr="Diagram&#10;&#10;Description automatically generated">
            <a:extLst>
              <a:ext uri="{FF2B5EF4-FFF2-40B4-BE49-F238E27FC236}">
                <a16:creationId xmlns:a16="http://schemas.microsoft.com/office/drawing/2014/main" id="{ED92A95B-F304-4B6B-9CAF-FB488B908C7F}"/>
              </a:ext>
            </a:extLst>
          </p:cNvPr>
          <p:cNvPicPr>
            <a:picLocks noChangeAspect="1"/>
          </p:cNvPicPr>
          <p:nvPr/>
        </p:nvPicPr>
        <p:blipFill>
          <a:blip r:embed="rId5"/>
          <a:stretch>
            <a:fillRect/>
          </a:stretch>
        </p:blipFill>
        <p:spPr>
          <a:xfrm>
            <a:off x="619076" y="4039153"/>
            <a:ext cx="3064152" cy="2114824"/>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06CE054E-3345-BB8C-8567-2923BEA2A9DB}"/>
              </a:ext>
            </a:extLst>
          </p:cNvPr>
          <p:cNvPicPr>
            <a:picLocks noChangeAspect="1"/>
          </p:cNvPicPr>
          <p:nvPr/>
        </p:nvPicPr>
        <p:blipFill>
          <a:blip r:embed="rId6"/>
          <a:stretch>
            <a:fillRect/>
          </a:stretch>
        </p:blipFill>
        <p:spPr>
          <a:xfrm>
            <a:off x="9562929" y="-15895"/>
            <a:ext cx="2629072" cy="1940255"/>
          </a:xfrm>
          <a:prstGeom prst="rect">
            <a:avLst/>
          </a:prstGeom>
        </p:spPr>
      </p:pic>
    </p:spTree>
    <p:extLst>
      <p:ext uri="{BB962C8B-B14F-4D97-AF65-F5344CB8AC3E}">
        <p14:creationId xmlns:p14="http://schemas.microsoft.com/office/powerpoint/2010/main" val="62945528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3165174" y="152445"/>
            <a:ext cx="5498621" cy="2462213"/>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r>
              <a:rPr lang="ar-LB" sz="6600">
                <a:solidFill>
                  <a:srgbClr val="7030A0"/>
                </a:solidFill>
              </a:rPr>
              <a:t>بشارة يوسف ومريم</a:t>
            </a:r>
            <a:endParaRPr lang="ar-LB" sz="6600" dirty="0">
              <a:solidFill>
                <a:srgbClr val="7030A0"/>
              </a:solidFill>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312508"/>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46125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9" name="Picture 8" descr="A picture containing toy, doll&#10;&#10;Description automatically generated">
            <a:extLst>
              <a:ext uri="{FF2B5EF4-FFF2-40B4-BE49-F238E27FC236}">
                <a16:creationId xmlns:a16="http://schemas.microsoft.com/office/drawing/2014/main" id="{8D66BE59-B24B-406E-8CBB-9F00F19FE8F3}"/>
              </a:ext>
            </a:extLst>
          </p:cNvPr>
          <p:cNvPicPr>
            <a:picLocks noChangeAspect="1"/>
          </p:cNvPicPr>
          <p:nvPr/>
        </p:nvPicPr>
        <p:blipFill>
          <a:blip r:embed="rId3"/>
          <a:stretch>
            <a:fillRect/>
          </a:stretch>
        </p:blipFill>
        <p:spPr>
          <a:xfrm>
            <a:off x="4479055" y="2515601"/>
            <a:ext cx="2870856" cy="3903659"/>
          </a:xfrm>
          <a:prstGeom prst="rect">
            <a:avLst/>
          </a:prstGeom>
        </p:spPr>
      </p:pic>
      <p:pic>
        <p:nvPicPr>
          <p:cNvPr id="2" name="Picture 1">
            <a:extLst>
              <a:ext uri="{FF2B5EF4-FFF2-40B4-BE49-F238E27FC236}">
                <a16:creationId xmlns:a16="http://schemas.microsoft.com/office/drawing/2014/main" id="{873032EC-8D33-1DF2-9A8D-4BA0A8D471FD}"/>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6230206C-48B0-40D6-9860-1D964A726D1C}"/>
              </a:ext>
            </a:extLst>
          </p:cNvPr>
          <p:cNvPicPr>
            <a:picLocks noChangeAspect="1"/>
          </p:cNvPicPr>
          <p:nvPr/>
        </p:nvPicPr>
        <p:blipFill>
          <a:blip r:embed="rId3"/>
          <a:stretch>
            <a:fillRect/>
          </a:stretch>
        </p:blipFill>
        <p:spPr>
          <a:xfrm>
            <a:off x="0" y="0"/>
            <a:ext cx="12192000" cy="6933363"/>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bedroom&#10;&#10;Description automatically generated">
            <a:extLst>
              <a:ext uri="{FF2B5EF4-FFF2-40B4-BE49-F238E27FC236}">
                <a16:creationId xmlns:a16="http://schemas.microsoft.com/office/drawing/2014/main" id="{9C04690C-98C0-45C4-AC5D-BB22D5693ADB}"/>
              </a:ext>
            </a:extLst>
          </p:cNvPr>
          <p:cNvPicPr>
            <a:picLocks noChangeAspect="1"/>
          </p:cNvPicPr>
          <p:nvPr/>
        </p:nvPicPr>
        <p:blipFill>
          <a:blip r:embed="rId3"/>
          <a:stretch>
            <a:fillRect/>
          </a:stretch>
        </p:blipFill>
        <p:spPr>
          <a:xfrm>
            <a:off x="0" y="683716"/>
            <a:ext cx="12192000" cy="5490567"/>
          </a:xfrm>
          <a:prstGeom prst="rect">
            <a:avLst/>
          </a:prstGeom>
        </p:spPr>
      </p:pic>
      <p:pic>
        <p:nvPicPr>
          <p:cNvPr id="6" name="Picture 5" descr="A picture containing text, bedroom&#10;&#10;Description automatically generated">
            <a:extLst>
              <a:ext uri="{FF2B5EF4-FFF2-40B4-BE49-F238E27FC236}">
                <a16:creationId xmlns:a16="http://schemas.microsoft.com/office/drawing/2014/main" id="{EDB7E9B8-F6F4-4F54-9F44-0D4681F429E9}"/>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toy&#10;&#10;Description automatically generated">
            <a:extLst>
              <a:ext uri="{FF2B5EF4-FFF2-40B4-BE49-F238E27FC236}">
                <a16:creationId xmlns:a16="http://schemas.microsoft.com/office/drawing/2014/main" id="{F64CF20F-06F3-CB4C-A5BE-BC9C79EE918B}"/>
              </a:ext>
            </a:extLst>
          </p:cNvPr>
          <p:cNvPicPr>
            <a:picLocks noChangeAspect="1"/>
          </p:cNvPicPr>
          <p:nvPr/>
        </p:nvPicPr>
        <p:blipFill>
          <a:blip r:embed="rId3"/>
          <a:stretch>
            <a:fillRect/>
          </a:stretch>
        </p:blipFill>
        <p:spPr>
          <a:xfrm>
            <a:off x="2140321" y="1358129"/>
            <a:ext cx="2996094" cy="4942599"/>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368463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3540034"/>
            <a:ext cx="0" cy="3027743"/>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337419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3566160" y="6551875"/>
            <a:ext cx="836079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429967" y="375522"/>
            <a:ext cx="7615558" cy="120032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7200" b="1" dirty="0">
                <a:solidFill>
                  <a:srgbClr val="00B050"/>
                </a:solidFill>
                <a:latin typeface="Tahoma" panose="020B0604030504040204" pitchFamily="34" charset="0"/>
                <a:ea typeface="Tahoma" panose="020B0604030504040204" pitchFamily="34" charset="0"/>
              </a:rPr>
              <a:t>علوم: </a:t>
            </a:r>
            <a:r>
              <a:rPr lang="ar-LB" sz="7200" b="1" dirty="0">
                <a:solidFill>
                  <a:srgbClr val="7030A0"/>
                </a:solidFill>
                <a:latin typeface="Tahoma" panose="020B0604030504040204" pitchFamily="34" charset="0"/>
                <a:ea typeface="Tahoma" panose="020B0604030504040204" pitchFamily="34" charset="0"/>
              </a:rPr>
              <a:t>علاقتنا بالله</a:t>
            </a:r>
            <a:endParaRPr lang="ar-SA" sz="7200" b="1" dirty="0">
              <a:ln/>
              <a:solidFill>
                <a:srgbClr val="7030A0"/>
              </a:solidFill>
              <a:latin typeface="Tahoma" panose="020B0604030504040204" pitchFamily="34" charset="0"/>
              <a:ea typeface="Tahoma" panose="020B0604030504040204" pitchFamily="34" charset="0"/>
            </a:endParaRPr>
          </a:p>
        </p:txBody>
      </p:sp>
      <p:pic>
        <p:nvPicPr>
          <p:cNvPr id="15" name="Picture 14">
            <a:extLst>
              <a:ext uri="{FF2B5EF4-FFF2-40B4-BE49-F238E27FC236}">
                <a16:creationId xmlns:a16="http://schemas.microsoft.com/office/drawing/2014/main" id="{34A5D45D-D949-4528-9DE5-02068C1DB11B}"/>
              </a:ext>
            </a:extLst>
          </p:cNvPr>
          <p:cNvPicPr>
            <a:picLocks noChangeAspect="1"/>
          </p:cNvPicPr>
          <p:nvPr/>
        </p:nvPicPr>
        <p:blipFill rotWithShape="1">
          <a:blip r:embed="rId4"/>
          <a:srcRect l="3628" t="1985" r="2890" b="8316"/>
          <a:stretch/>
        </p:blipFill>
        <p:spPr>
          <a:xfrm>
            <a:off x="5237745" y="3090828"/>
            <a:ext cx="5349579" cy="2716258"/>
          </a:xfrm>
          <a:prstGeom prst="rect">
            <a:avLst/>
          </a:prstGeom>
        </p:spPr>
      </p:pic>
      <p:pic>
        <p:nvPicPr>
          <p:cNvPr id="2" name="Picture 1">
            <a:extLst>
              <a:ext uri="{FF2B5EF4-FFF2-40B4-BE49-F238E27FC236}">
                <a16:creationId xmlns:a16="http://schemas.microsoft.com/office/drawing/2014/main" id="{D6F1BA32-8B99-525A-A460-235587271F73}"/>
              </a:ext>
            </a:extLst>
          </p:cNvPr>
          <p:cNvPicPr>
            <a:picLocks noChangeAspect="1"/>
          </p:cNvPicPr>
          <p:nvPr/>
        </p:nvPicPr>
        <p:blipFill>
          <a:blip r:embed="rId5"/>
          <a:stretch>
            <a:fillRect/>
          </a:stretch>
        </p:blipFill>
        <p:spPr>
          <a:xfrm>
            <a:off x="8511433" y="0"/>
            <a:ext cx="3680567" cy="2716258"/>
          </a:xfrm>
          <a:prstGeom prst="rect">
            <a:avLst/>
          </a:prstGeom>
        </p:spPr>
      </p:pic>
    </p:spTree>
    <p:extLst>
      <p:ext uri="{BB962C8B-B14F-4D97-AF65-F5344CB8AC3E}">
        <p14:creationId xmlns:p14="http://schemas.microsoft.com/office/powerpoint/2010/main" val="39129321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335" y="4359230"/>
            <a:ext cx="2184042" cy="1934566"/>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1192046" y="1246601"/>
            <a:ext cx="9453718" cy="495520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5400" i="0" dirty="0">
                <a:solidFill>
                  <a:srgbClr val="7030A0"/>
                </a:solidFill>
                <a:effectLst/>
                <a:latin typeface="Helvetica Neue"/>
              </a:rPr>
              <a:t>هُوَذَا الْعَذْرَاءُ تَحْبَلُ وَتَلِدُ ابْنًا، وَيَدْعُونَ اسْمَهُ عِمَّانُوئِيلَ الَّذِي تَفْسِيرُهُ اَللهُ مَعَنَا.</a:t>
            </a:r>
          </a:p>
          <a:p>
            <a:pPr algn="ctr">
              <a:spcAft>
                <a:spcPts val="600"/>
              </a:spcAft>
            </a:pPr>
            <a:r>
              <a:rPr lang="en-US" sz="5400" i="0" dirty="0">
                <a:solidFill>
                  <a:srgbClr val="7030A0"/>
                </a:solidFill>
                <a:effectLst/>
                <a:latin typeface="Helvetica Neue"/>
              </a:rPr>
              <a:t> </a:t>
            </a:r>
          </a:p>
          <a:p>
            <a:pPr algn="ctr">
              <a:spcAft>
                <a:spcPts val="600"/>
              </a:spcAft>
            </a:pPr>
            <a:r>
              <a:rPr lang="ar-LB" sz="4800" b="0" i="0" dirty="0">
                <a:solidFill>
                  <a:srgbClr val="7030A0"/>
                </a:solidFill>
                <a:effectLst/>
                <a:latin typeface="Tahoma" panose="020B0604030504040204" pitchFamily="34" charset="0"/>
              </a:rPr>
              <a:t>متى ١ : ٢٣</a:t>
            </a:r>
            <a:r>
              <a:rPr lang="ar-LB" sz="4800" b="0" i="0" dirty="0">
                <a:solidFill>
                  <a:srgbClr val="000000"/>
                </a:solidFill>
                <a:effectLst/>
                <a:latin typeface="Tahoma" panose="020B0604030504040204" pitchFamily="34" charset="0"/>
              </a:rPr>
              <a:t> </a:t>
            </a:r>
            <a:endParaRPr lang="en-US" sz="4800" b="0" i="0" dirty="0">
              <a:solidFill>
                <a:srgbClr val="00000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00FAD000-AB2C-5F63-6258-5445F3D2A585}"/>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drawing&#10;&#10;Description automatically generated">
            <a:extLst>
              <a:ext uri="{FF2B5EF4-FFF2-40B4-BE49-F238E27FC236}">
                <a16:creationId xmlns:a16="http://schemas.microsoft.com/office/drawing/2014/main" id="{3F21B3B8-C358-3F42-B840-EB1E039E1D0F}"/>
              </a:ext>
            </a:extLst>
          </p:cNvPr>
          <p:cNvPicPr>
            <a:picLocks noChangeAspect="1"/>
          </p:cNvPicPr>
          <p:nvPr/>
        </p:nvPicPr>
        <p:blipFill>
          <a:blip r:embed="rId3"/>
          <a:stretch>
            <a:fillRect/>
          </a:stretch>
        </p:blipFill>
        <p:spPr>
          <a:xfrm>
            <a:off x="4774543" y="1420085"/>
            <a:ext cx="2592102" cy="5057245"/>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4595323" y="380670"/>
            <a:ext cx="2630849" cy="1323439"/>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الصلاة </a:t>
            </a: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638648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C62AA847-BFF7-B364-77E7-9629F6D4A67F}"/>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312280158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CC7B2C-531F-DC48-8524-22C93889C0C7}"/>
              </a:ext>
            </a:extLst>
          </p:cNvPr>
          <p:cNvPicPr>
            <a:picLocks noChangeAspect="1"/>
          </p:cNvPicPr>
          <p:nvPr/>
        </p:nvPicPr>
        <p:blipFill>
          <a:blip r:embed="rId3"/>
          <a:stretch>
            <a:fillRect/>
          </a:stretch>
        </p:blipFill>
        <p:spPr>
          <a:xfrm>
            <a:off x="1597129" y="1083600"/>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287681" y="410298"/>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4274D6B0-E95E-86BD-8869-0A21320BE1C9}"/>
              </a:ext>
            </a:extLst>
          </p:cNvPr>
          <p:cNvPicPr>
            <a:picLocks noChangeAspect="1"/>
          </p:cNvPicPr>
          <p:nvPr/>
        </p:nvPicPr>
        <p:blipFill>
          <a:blip r:embed="rId4"/>
          <a:stretch>
            <a:fillRect/>
          </a:stretch>
        </p:blipFill>
        <p:spPr>
          <a:xfrm>
            <a:off x="8953169" y="0"/>
            <a:ext cx="3238831" cy="2390257"/>
          </a:xfrm>
          <a:prstGeom prst="rect">
            <a:avLst/>
          </a:prstGeom>
        </p:spPr>
      </p:pic>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10101"/>
            <a:ext cx="0" cy="228202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96173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00650" y="6551875"/>
            <a:ext cx="672630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53E242E-65E7-D54B-A929-F894479AEA6A}"/>
              </a:ext>
            </a:extLst>
          </p:cNvPr>
          <p:cNvSpPr/>
          <p:nvPr/>
        </p:nvSpPr>
        <p:spPr>
          <a:xfrm>
            <a:off x="2498900" y="556114"/>
            <a:ext cx="6659309" cy="144655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أشغال يدويّة</a:t>
            </a:r>
          </a:p>
        </p:txBody>
      </p:sp>
      <p:pic>
        <p:nvPicPr>
          <p:cNvPr id="3" name="Picture 2" descr="A picture containing table, indoor&#10;&#10;Description automatically generated">
            <a:extLst>
              <a:ext uri="{FF2B5EF4-FFF2-40B4-BE49-F238E27FC236}">
                <a16:creationId xmlns:a16="http://schemas.microsoft.com/office/drawing/2014/main" id="{C8CADD1E-AC8E-421C-87E5-C320CD670EBB}"/>
              </a:ext>
            </a:extLst>
          </p:cNvPr>
          <p:cNvPicPr>
            <a:picLocks noChangeAspect="1"/>
          </p:cNvPicPr>
          <p:nvPr/>
        </p:nvPicPr>
        <p:blipFill>
          <a:blip r:embed="rId3"/>
          <a:stretch>
            <a:fillRect/>
          </a:stretch>
        </p:blipFill>
        <p:spPr>
          <a:xfrm>
            <a:off x="3133625" y="2290858"/>
            <a:ext cx="6024584" cy="3287753"/>
          </a:xfrm>
          <a:prstGeom prst="rect">
            <a:avLst/>
          </a:prstGeom>
        </p:spPr>
      </p:pic>
      <p:pic>
        <p:nvPicPr>
          <p:cNvPr id="5" name="Picture 4" descr="Logo&#10;&#10;Description automatically generated">
            <a:extLst>
              <a:ext uri="{FF2B5EF4-FFF2-40B4-BE49-F238E27FC236}">
                <a16:creationId xmlns:a16="http://schemas.microsoft.com/office/drawing/2014/main" id="{CAD5BF7E-76E7-46CB-B31E-3FA76CE729D5}"/>
              </a:ext>
            </a:extLst>
          </p:cNvPr>
          <p:cNvPicPr>
            <a:picLocks noChangeAspect="1"/>
          </p:cNvPicPr>
          <p:nvPr/>
        </p:nvPicPr>
        <p:blipFill>
          <a:blip r:embed="rId4"/>
          <a:stretch>
            <a:fillRect/>
          </a:stretch>
        </p:blipFill>
        <p:spPr>
          <a:xfrm>
            <a:off x="624028" y="2240499"/>
            <a:ext cx="2056946" cy="1348264"/>
          </a:xfrm>
          <a:prstGeom prst="rect">
            <a:avLst/>
          </a:prstGeom>
        </p:spPr>
      </p:pic>
      <p:pic>
        <p:nvPicPr>
          <p:cNvPr id="7" name="Picture 6" descr="A pair of scissors cutting a piece of paper&#10;&#10;Description automatically generated with low confidence">
            <a:extLst>
              <a:ext uri="{FF2B5EF4-FFF2-40B4-BE49-F238E27FC236}">
                <a16:creationId xmlns:a16="http://schemas.microsoft.com/office/drawing/2014/main" id="{7356DB61-702F-48AC-9AA7-53C9576A6DE2}"/>
              </a:ext>
            </a:extLst>
          </p:cNvPr>
          <p:cNvPicPr>
            <a:picLocks noChangeAspect="1"/>
          </p:cNvPicPr>
          <p:nvPr/>
        </p:nvPicPr>
        <p:blipFill>
          <a:blip r:embed="rId5"/>
          <a:stretch>
            <a:fillRect/>
          </a:stretch>
        </p:blipFill>
        <p:spPr>
          <a:xfrm rot="19465142" flipH="1">
            <a:off x="9317713" y="3686336"/>
            <a:ext cx="1895372" cy="1266458"/>
          </a:xfrm>
          <a:prstGeom prst="rect">
            <a:avLst/>
          </a:prstGeom>
        </p:spPr>
      </p:pic>
      <p:pic>
        <p:nvPicPr>
          <p:cNvPr id="9" name="Picture 8" descr="A picture containing writing implement, pencil, stationary, crayon&#10;&#10;Description automatically generated">
            <a:extLst>
              <a:ext uri="{FF2B5EF4-FFF2-40B4-BE49-F238E27FC236}">
                <a16:creationId xmlns:a16="http://schemas.microsoft.com/office/drawing/2014/main" id="{47CDD3BC-F821-4F3C-A921-8A98439CC89F}"/>
              </a:ext>
            </a:extLst>
          </p:cNvPr>
          <p:cNvPicPr>
            <a:picLocks noChangeAspect="1"/>
          </p:cNvPicPr>
          <p:nvPr/>
        </p:nvPicPr>
        <p:blipFill>
          <a:blip r:embed="rId6"/>
          <a:stretch>
            <a:fillRect/>
          </a:stretch>
        </p:blipFill>
        <p:spPr>
          <a:xfrm>
            <a:off x="613498" y="4389781"/>
            <a:ext cx="2067476" cy="1992400"/>
          </a:xfrm>
          <a:prstGeom prst="rect">
            <a:avLst/>
          </a:prstGeom>
        </p:spPr>
      </p:pic>
      <p:pic>
        <p:nvPicPr>
          <p:cNvPr id="2" name="Picture 1">
            <a:extLst>
              <a:ext uri="{FF2B5EF4-FFF2-40B4-BE49-F238E27FC236}">
                <a16:creationId xmlns:a16="http://schemas.microsoft.com/office/drawing/2014/main" id="{652B85A6-0539-F259-90B7-1020D11AA3FD}"/>
              </a:ext>
            </a:extLst>
          </p:cNvPr>
          <p:cNvPicPr>
            <a:picLocks noChangeAspect="1"/>
          </p:cNvPicPr>
          <p:nvPr/>
        </p:nvPicPr>
        <p:blipFill>
          <a:blip r:embed="rId7"/>
          <a:stretch>
            <a:fillRect/>
          </a:stretch>
        </p:blipFill>
        <p:spPr>
          <a:xfrm>
            <a:off x="9126205" y="0"/>
            <a:ext cx="3065794" cy="2262555"/>
          </a:xfrm>
          <a:prstGeom prst="rect">
            <a:avLst/>
          </a:prstGeom>
        </p:spPr>
      </p:pic>
    </p:spTree>
    <p:extLst>
      <p:ext uri="{BB962C8B-B14F-4D97-AF65-F5344CB8AC3E}">
        <p14:creationId xmlns:p14="http://schemas.microsoft.com/office/powerpoint/2010/main" val="31439522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EF4E0BA-B52C-DAE8-E302-6D9B8D4FBBA2}"/>
              </a:ext>
            </a:extLst>
          </p:cNvPr>
          <p:cNvSpPr/>
          <p:nvPr/>
        </p:nvSpPr>
        <p:spPr>
          <a:xfrm>
            <a:off x="21649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4D655F9E-FA46-8246-4887-54083B5DA49E}"/>
              </a:ext>
            </a:extLst>
          </p:cNvPr>
          <p:cNvSpPr/>
          <p:nvPr/>
        </p:nvSpPr>
        <p:spPr>
          <a:xfrm>
            <a:off x="12835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D60AEDAD-3599-1281-5872-545C81557F2A}"/>
              </a:ext>
            </a:extLst>
          </p:cNvPr>
          <p:cNvCxnSpPr/>
          <p:nvPr/>
        </p:nvCxnSpPr>
        <p:spPr>
          <a:xfrm flipH="1">
            <a:off x="3389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BE77A21D-0BAC-7835-2624-9890B5A670F5}"/>
              </a:ext>
            </a:extLst>
          </p:cNvPr>
          <p:cNvCxnSpPr>
            <a:cxnSpLocks/>
          </p:cNvCxnSpPr>
          <p:nvPr/>
        </p:nvCxnSpPr>
        <p:spPr>
          <a:xfrm flipH="1">
            <a:off x="338924" y="302150"/>
            <a:ext cx="7952" cy="213996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4547AA91-6F90-2A1A-3A66-E3DACB1AEEDC}"/>
              </a:ext>
            </a:extLst>
          </p:cNvPr>
          <p:cNvCxnSpPr>
            <a:cxnSpLocks/>
          </p:cNvCxnSpPr>
          <p:nvPr/>
        </p:nvCxnSpPr>
        <p:spPr>
          <a:xfrm>
            <a:off x="3429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678FE42-DC4D-EBC6-E0F8-4D4D3C9CBC52}"/>
              </a:ext>
            </a:extLst>
          </p:cNvPr>
          <p:cNvCxnSpPr>
            <a:cxnSpLocks/>
          </p:cNvCxnSpPr>
          <p:nvPr/>
        </p:nvCxnSpPr>
        <p:spPr>
          <a:xfrm flipH="1" flipV="1">
            <a:off x="338926" y="6551875"/>
            <a:ext cx="5088930"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2D94D923-D56D-9E3E-F263-88A465781C34}"/>
              </a:ext>
            </a:extLst>
          </p:cNvPr>
          <p:cNvCxnSpPr>
            <a:cxnSpLocks/>
          </p:cNvCxnSpPr>
          <p:nvPr/>
        </p:nvCxnSpPr>
        <p:spPr>
          <a:xfrm flipH="1">
            <a:off x="51805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861065A-7DFE-57BC-E65B-A79DF4A3C9E3}"/>
              </a:ext>
            </a:extLst>
          </p:cNvPr>
          <p:cNvCxnSpPr>
            <a:cxnSpLocks/>
          </p:cNvCxnSpPr>
          <p:nvPr/>
        </p:nvCxnSpPr>
        <p:spPr>
          <a:xfrm>
            <a:off x="117967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0FF2270-D738-E430-489D-BD64AE872C3D}"/>
              </a:ext>
            </a:extLst>
          </p:cNvPr>
          <p:cNvPicPr>
            <a:picLocks noChangeAspect="1"/>
          </p:cNvPicPr>
          <p:nvPr/>
        </p:nvPicPr>
        <p:blipFill rotWithShape="1">
          <a:blip r:embed="rId2"/>
          <a:srcRect l="20364" t="27388" r="24280" b="30630"/>
          <a:stretch/>
        </p:blipFill>
        <p:spPr>
          <a:xfrm>
            <a:off x="64011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07714" y="797501"/>
            <a:ext cx="5805370" cy="243143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7200" dirty="0">
                <a:solidFill>
                  <a:srgbClr val="7030A0"/>
                </a:solidFill>
              </a:rPr>
              <a:t>إجا عيد الميالد</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اجا عيد الميلاد">
            <a:hlinkClick r:id="" action="ppaction://media"/>
            <a:extLst>
              <a:ext uri="{FF2B5EF4-FFF2-40B4-BE49-F238E27FC236}">
                <a16:creationId xmlns:a16="http://schemas.microsoft.com/office/drawing/2014/main" id="{DC7D0C68-794D-4ED7-91D8-A040A1B7729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34135" y="708446"/>
            <a:ext cx="609600" cy="609600"/>
          </a:xfrm>
          <a:prstGeom prst="rect">
            <a:avLst/>
          </a:prstGeom>
        </p:spPr>
      </p:pic>
    </p:spTree>
    <p:extLst>
      <p:ext uri="{BB962C8B-B14F-4D97-AF65-F5344CB8AC3E}">
        <p14:creationId xmlns:p14="http://schemas.microsoft.com/office/powerpoint/2010/main" val="25079008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7">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06514" y="458629"/>
            <a:ext cx="9159203" cy="5542351"/>
          </a:xfrm>
          <a:prstGeom prst="rect">
            <a:avLst/>
          </a:prstGeom>
        </p:spPr>
        <p:txBody>
          <a:bodyPr wrap="square">
            <a:spAutoFit/>
          </a:bodyPr>
          <a:lstStyle/>
          <a:p>
            <a:pPr marL="0" marR="0" algn="ctr" rtl="1">
              <a:lnSpc>
                <a:spcPct val="150000"/>
              </a:lnSpc>
              <a:spcBef>
                <a:spcPts val="0"/>
              </a:spcBef>
              <a:spcAft>
                <a:spcPts val="240"/>
              </a:spcAft>
            </a:pPr>
            <a:r>
              <a:rPr lang="ar-SA" sz="6000" b="1" dirty="0">
                <a:solidFill>
                  <a:srgbClr val="273582"/>
                </a:solidFill>
                <a:effectLst/>
                <a:latin typeface="Times New Roman" panose="02020603050405020304" pitchFamily="18" charset="0"/>
                <a:ea typeface="Times New Roman" panose="02020603050405020304" pitchFamily="18" charset="0"/>
              </a:rPr>
              <a:t>إجا عيد الميلاد رح تفرج كل البلاد</a:t>
            </a:r>
            <a:endParaRPr lang="en-US" sz="6000" b="1" dirty="0">
              <a:solidFill>
                <a:srgbClr val="273582"/>
              </a:solidFill>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6000" b="1" dirty="0">
                <a:solidFill>
                  <a:srgbClr val="273582"/>
                </a:solidFill>
                <a:effectLst/>
                <a:latin typeface="Times New Roman" panose="02020603050405020304" pitchFamily="18" charset="0"/>
                <a:ea typeface="Times New Roman" panose="02020603050405020304" pitchFamily="18" charset="0"/>
              </a:rPr>
              <a:t>يسوع من السما إيجا لكل الولاد </a:t>
            </a:r>
            <a:endParaRPr lang="en-US" sz="60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6000" b="1" dirty="0">
                <a:solidFill>
                  <a:srgbClr val="273582"/>
                </a:solidFill>
                <a:effectLst/>
                <a:latin typeface="Times New Roman" panose="02020603050405020304" pitchFamily="18" charset="0"/>
                <a:ea typeface="Times New Roman" panose="02020603050405020304" pitchFamily="18" charset="0"/>
              </a:rPr>
              <a:t>نحنا مبسوطين ودايما فرحانين</a:t>
            </a:r>
            <a:endParaRPr lang="en-US" sz="60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6000" b="1" dirty="0">
                <a:solidFill>
                  <a:srgbClr val="273582"/>
                </a:solidFill>
                <a:effectLst/>
                <a:latin typeface="Times New Roman" panose="02020603050405020304" pitchFamily="18" charset="0"/>
                <a:ea typeface="Times New Roman" panose="02020603050405020304" pitchFamily="18" charset="0"/>
              </a:rPr>
              <a:t>منعيد عيدك يا يسوع وحبك متذكرين</a:t>
            </a:r>
            <a:endParaRPr lang="en-US" sz="6000" b="1" dirty="0">
              <a:solidFill>
                <a:srgbClr val="273582"/>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925624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83070" y="37360"/>
            <a:ext cx="10389139" cy="6086025"/>
          </a:xfrm>
          <a:prstGeom prst="rect">
            <a:avLst/>
          </a:prstGeom>
        </p:spPr>
        <p:txBody>
          <a:bodyPr wrap="square">
            <a:spAutoFit/>
          </a:bodyPr>
          <a:lstStyle/>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ويمسح كل الدموع</a:t>
            </a:r>
          </a:p>
          <a:p>
            <a:pPr algn="ctr" rtl="1">
              <a:lnSpc>
                <a:spcPct val="200000"/>
              </a:lnSpc>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endParaRPr lang="en-US" sz="50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الزعل صار ممنوع</a:t>
            </a:r>
          </a:p>
        </p:txBody>
      </p:sp>
    </p:spTree>
    <p:extLst>
      <p:ext uri="{BB962C8B-B14F-4D97-AF65-F5344CB8AC3E}">
        <p14:creationId xmlns:p14="http://schemas.microsoft.com/office/powerpoint/2010/main" val="27369389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149" y="682366"/>
            <a:ext cx="10913701" cy="5001306"/>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أنا بهيدا العيد قلبي صار جديد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رح خبر كل الناس هالخبر السعيد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إجا يسوع عالارض من زمان بعيد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حتى يخلصك (اسم الولد) وتصير إنسان جديد</a:t>
            </a:r>
          </a:p>
        </p:txBody>
      </p:sp>
    </p:spTree>
    <p:extLst>
      <p:ext uri="{BB962C8B-B14F-4D97-AF65-F5344CB8AC3E}">
        <p14:creationId xmlns:p14="http://schemas.microsoft.com/office/powerpoint/2010/main" val="30186045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83070" y="37360"/>
            <a:ext cx="10389139" cy="6086025"/>
          </a:xfrm>
          <a:prstGeom prst="rect">
            <a:avLst/>
          </a:prstGeom>
        </p:spPr>
        <p:txBody>
          <a:bodyPr wrap="square">
            <a:spAutoFit/>
          </a:bodyPr>
          <a:lstStyle/>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ويمسح كل الدموع</a:t>
            </a:r>
          </a:p>
          <a:p>
            <a:pPr algn="ctr" rtl="1">
              <a:lnSpc>
                <a:spcPct val="200000"/>
              </a:lnSpc>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endParaRPr lang="en-US" sz="50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الزعل صار ممنوع</a:t>
            </a:r>
          </a:p>
        </p:txBody>
      </p:sp>
    </p:spTree>
    <p:extLst>
      <p:ext uri="{BB962C8B-B14F-4D97-AF65-F5344CB8AC3E}">
        <p14:creationId xmlns:p14="http://schemas.microsoft.com/office/powerpoint/2010/main" val="21768693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149" y="682366"/>
            <a:ext cx="10913701" cy="5001306"/>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انا بهيدا العيد رح اعمل شيء جديد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رح عيش </a:t>
            </a:r>
            <a:r>
              <a:rPr lang="ar-LB" sz="5400" b="1" dirty="0">
                <a:solidFill>
                  <a:srgbClr val="273582"/>
                </a:solidFill>
                <a:latin typeface="Times New Roman" panose="02020603050405020304" pitchFamily="18" charset="0"/>
                <a:ea typeface="Times New Roman" panose="02020603050405020304" pitchFamily="18" charset="0"/>
              </a:rPr>
              <a:t>متل </a:t>
            </a:r>
            <a:r>
              <a:rPr lang="ar-SA" sz="5400" b="1" dirty="0">
                <a:solidFill>
                  <a:srgbClr val="273582"/>
                </a:solidFill>
                <a:effectLst/>
                <a:latin typeface="Times New Roman" panose="02020603050405020304" pitchFamily="18" charset="0"/>
                <a:ea typeface="Times New Roman" panose="02020603050405020304" pitchFamily="18" charset="0"/>
              </a:rPr>
              <a:t>يسوع وغني هالنشيد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إيجا يسوع عالارض من زمان بعيد</a:t>
            </a:r>
            <a:endParaRPr lang="ar-LB" sz="54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 حتى يشيل كل الحزن ويخلي الفرحة تزيد</a:t>
            </a:r>
          </a:p>
        </p:txBody>
      </p:sp>
    </p:spTree>
    <p:extLst>
      <p:ext uri="{BB962C8B-B14F-4D97-AF65-F5344CB8AC3E}">
        <p14:creationId xmlns:p14="http://schemas.microsoft.com/office/powerpoint/2010/main" val="21082970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1607</TotalTime>
  <Words>1834</Words>
  <Application>Microsoft Macintosh PowerPoint</Application>
  <PresentationFormat>Widescreen</PresentationFormat>
  <Paragraphs>244</Paragraphs>
  <Slides>32</Slides>
  <Notes>15</Notes>
  <HiddenSlides>0</HiddenSlides>
  <MMClips>4</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Arial</vt:lpstr>
      <vt:lpstr>Calibri</vt:lpstr>
      <vt:lpstr>Calibri Light</vt:lpstr>
      <vt:lpstr>Helvetica Neue</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270</cp:revision>
  <dcterms:created xsi:type="dcterms:W3CDTF">2020-02-20T11:27:55Z</dcterms:created>
  <dcterms:modified xsi:type="dcterms:W3CDTF">2022-07-15T10:58:40Z</dcterms:modified>
</cp:coreProperties>
</file>